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1"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69" r:id="rId16"/>
    <p:sldId id="270" r:id="rId17"/>
    <p:sldId id="271" r:id="rId18"/>
    <p:sldId id="272" r:id="rId19"/>
    <p:sldId id="273" r:id="rId20"/>
    <p:sldId id="274" r:id="rId21"/>
    <p:sldId id="275" r:id="rId22"/>
    <p:sldId id="276" r:id="rId23"/>
    <p:sldId id="277" r:id="rId24"/>
    <p:sldId id="308" r:id="rId25"/>
    <p:sldId id="281" r:id="rId26"/>
    <p:sldId id="282" r:id="rId27"/>
    <p:sldId id="283" r:id="rId28"/>
    <p:sldId id="284" r:id="rId29"/>
    <p:sldId id="285" r:id="rId30"/>
    <p:sldId id="286" r:id="rId31"/>
    <p:sldId id="289" r:id="rId32"/>
    <p:sldId id="287" r:id="rId33"/>
    <p:sldId id="288"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280" r:id="rId47"/>
    <p:sldId id="302" r:id="rId48"/>
    <p:sldId id="303" r:id="rId49"/>
    <p:sldId id="304" r:id="rId50"/>
    <p:sldId id="305" r:id="rId51"/>
  </p:sldIdLst>
  <p:sldSz cx="9144000" cy="5143500" type="screen16x9"/>
  <p:notesSz cx="6858000" cy="9144000"/>
  <p:embeddedFontLst>
    <p:embeddedFont>
      <p:font typeface="Roboto"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F110rnQoF/wTMpHX3Q1H4w==" hashData="vcj7EztYTOTsTn5ialKlo1U3woiYiZAkymeuq+LuOSiTMjNZQcZN06qDNHKDlUar3CUWJzndXkDevDF1ejGNLA=="/>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45"/>
    <p:restoredTop sz="71402"/>
  </p:normalViewPr>
  <p:slideViewPr>
    <p:cSldViewPr snapToGrid="0">
      <p:cViewPr varScale="1">
        <p:scale>
          <a:sx n="132" d="100"/>
          <a:sy n="132" d="100"/>
        </p:scale>
        <p:origin x="736" y="160"/>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2ca52a8db09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g2ca52a8db09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ca52a8db09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ca52a8db09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There have been several transliteration alphabets defined by various people</a:t>
            </a:r>
          </a:p>
          <a:p>
            <a:pPr marL="457200" lvl="0" indent="-298450" algn="l" rtl="0">
              <a:spcBef>
                <a:spcPts val="0"/>
              </a:spcBef>
              <a:spcAft>
                <a:spcPts val="0"/>
              </a:spcAft>
              <a:buSzPts val="1100"/>
              <a:buChar char="●"/>
            </a:pPr>
            <a:r>
              <a:rPr lang="en" dirty="0"/>
              <a:t>We chose to use the transliteration of </a:t>
            </a:r>
            <a:r>
              <a:rPr lang="en" dirty="0" err="1"/>
              <a:t>Zanbergen</a:t>
            </a:r>
            <a:r>
              <a:rPr lang="en" dirty="0"/>
              <a:t> and </a:t>
            </a:r>
            <a:r>
              <a:rPr lang="en" dirty="0" err="1"/>
              <a:t>Landini</a:t>
            </a:r>
            <a:r>
              <a:rPr lang="en" dirty="0"/>
              <a:t> which used their Extensible </a:t>
            </a:r>
            <a:r>
              <a:rPr lang="en" dirty="0" err="1"/>
              <a:t>Voynich</a:t>
            </a:r>
            <a:r>
              <a:rPr lang="en" dirty="0"/>
              <a:t> Alphabet or EVA</a:t>
            </a:r>
          </a:p>
          <a:p>
            <a:pPr marL="457200" lvl="0" indent="-298450" algn="l" rtl="0">
              <a:spcBef>
                <a:spcPts val="0"/>
              </a:spcBef>
              <a:spcAft>
                <a:spcPts val="0"/>
              </a:spcAft>
              <a:buSzPts val="1100"/>
              <a:buChar char="●"/>
            </a:pPr>
            <a:r>
              <a:rPr lang="en" dirty="0"/>
              <a:t>This one was good for our purposes because it </a:t>
            </a:r>
          </a:p>
          <a:p>
            <a:pPr marL="914400" lvl="1" indent="-298450" algn="l" rtl="0">
              <a:spcBef>
                <a:spcPts val="0"/>
              </a:spcBef>
              <a:spcAft>
                <a:spcPts val="0"/>
              </a:spcAft>
              <a:buSzPts val="1100"/>
              <a:buChar char="●"/>
            </a:pPr>
            <a:r>
              <a:rPr lang="en" dirty="0"/>
              <a:t>Differentiates the glyphs and tokens that are in paragraphs vs isolated line or labels</a:t>
            </a:r>
          </a:p>
          <a:p>
            <a:pPr marL="914400" lvl="1" indent="-298450" algn="l" rtl="0">
              <a:spcBef>
                <a:spcPts val="0"/>
              </a:spcBef>
              <a:spcAft>
                <a:spcPts val="0"/>
              </a:spcAft>
              <a:buSzPts val="1100"/>
              <a:buChar char="●"/>
            </a:pPr>
            <a:r>
              <a:rPr lang="en" dirty="0"/>
              <a:t>Indicates whether a glyph is uncertain as to which glyph the Scribe was intending to write</a:t>
            </a:r>
          </a:p>
          <a:p>
            <a:pPr marL="914400" lvl="1" indent="-298450" algn="l" rtl="0">
              <a:spcBef>
                <a:spcPts val="0"/>
              </a:spcBef>
              <a:spcAft>
                <a:spcPts val="0"/>
              </a:spcAft>
              <a:buSzPts val="1100"/>
              <a:buChar char="●"/>
            </a:pPr>
            <a:r>
              <a:rPr lang="en" dirty="0"/>
              <a:t>Importantly, it identifies tokens with respect to location – </a:t>
            </a:r>
            <a:r>
              <a:rPr lang="en" dirty="0" err="1"/>
              <a:t>wheteher</a:t>
            </a:r>
            <a:r>
              <a:rPr lang="en" dirty="0"/>
              <a:t> they are relative to paragraphs and lines, but also whether they are adjacent to drawing intrusions</a:t>
            </a:r>
          </a:p>
          <a:p>
            <a:pPr marL="137160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ca52a8db09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ca52a8db09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Now the manuscript is believed to have several different topic section based on the types of drawings and the layout of the handwriting</a:t>
            </a:r>
          </a:p>
          <a:p>
            <a:pPr marL="457200" lvl="0" indent="-298450" algn="l" rtl="0">
              <a:spcBef>
                <a:spcPts val="0"/>
              </a:spcBef>
              <a:spcAft>
                <a:spcPts val="0"/>
              </a:spcAft>
              <a:buSzPts val="1100"/>
              <a:buChar char="●"/>
            </a:pPr>
            <a:r>
              <a:rPr lang="en" dirty="0"/>
              <a:t>The Herbal section refers to those folio pages that have large plant drawing on them and that’s what we were interested in </a:t>
            </a:r>
          </a:p>
          <a:p>
            <a:pPr marL="457200" lvl="0" indent="-298450" algn="l" rtl="0">
              <a:spcBef>
                <a:spcPts val="0"/>
              </a:spcBef>
              <a:spcAft>
                <a:spcPts val="0"/>
              </a:spcAft>
              <a:buSzPts val="1100"/>
              <a:buChar char="●"/>
            </a:pPr>
            <a:r>
              <a:rPr lang="en" dirty="0"/>
              <a:t>It is also believed that the manuscript was written by several scribes.</a:t>
            </a:r>
          </a:p>
          <a:p>
            <a:pPr marL="457200" lvl="0" indent="-298450" algn="l" rtl="0">
              <a:spcBef>
                <a:spcPts val="0"/>
              </a:spcBef>
              <a:spcAft>
                <a:spcPts val="0"/>
              </a:spcAft>
              <a:buSzPts val="1100"/>
              <a:buChar char="●"/>
            </a:pPr>
            <a:r>
              <a:rPr lang="en" dirty="0"/>
              <a:t>Lisa Fagin Davis has studied the script and the variations in glyphs and strokes and has proposed 5 individual scribes and which folio pages they wrote</a:t>
            </a:r>
          </a:p>
          <a:p>
            <a:pPr marL="457200" lvl="0" indent="-298450" algn="l" rtl="0">
              <a:spcBef>
                <a:spcPts val="0"/>
              </a:spcBef>
              <a:spcAft>
                <a:spcPts val="0"/>
              </a:spcAft>
              <a:buSzPts val="1100"/>
              <a:buChar char="●"/>
            </a:pPr>
            <a:r>
              <a:rPr lang="en" dirty="0"/>
              <a:t>So we chose to limit the study to the 95 folio pages in the herbal section written by what she has called Scribe 1</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7204b8567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7204b8567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Here, the 95 folios included in the study corpus are shown highlight from the total 216 folios</a:t>
            </a:r>
          </a:p>
          <a:p>
            <a:pPr marL="457200" lvl="0" indent="-298450" algn="l" rtl="0">
              <a:spcBef>
                <a:spcPts val="0"/>
              </a:spcBef>
              <a:spcAft>
                <a:spcPts val="0"/>
              </a:spcAft>
              <a:buSzPts val="1100"/>
              <a:buChar char="●"/>
            </a:pPr>
            <a:r>
              <a:rPr lang="en" dirty="0"/>
              <a:t>So we are looking at just. under half of the folio pages.</a:t>
            </a:r>
          </a:p>
          <a:p>
            <a:pPr marL="457200" lvl="0" indent="-298450" algn="l" rtl="0">
              <a:spcBef>
                <a:spcPts val="0"/>
              </a:spcBef>
              <a:spcAft>
                <a:spcPts val="0"/>
              </a:spcAft>
              <a:buSzPts val="1100"/>
              <a:buChar char="●"/>
            </a:pPr>
            <a:r>
              <a:rPr lang="en" dirty="0"/>
              <a:t>The entire manuscript contains nearly 40,000 separate word tokens, but most of them are on the other folios.  </a:t>
            </a:r>
          </a:p>
          <a:p>
            <a:pPr marL="457200" lvl="0" indent="-298450" algn="l" rtl="0">
              <a:spcBef>
                <a:spcPts val="0"/>
              </a:spcBef>
              <a:spcAft>
                <a:spcPts val="0"/>
              </a:spcAft>
              <a:buSzPts val="1100"/>
              <a:buChar char="●"/>
            </a:pPr>
            <a:r>
              <a:rPr lang="en" dirty="0"/>
              <a:t>The 95 folios used contain about 7 or 8 thousand of the tokens</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7342668da1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7342668da1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Now we took all the tokens on those 95 folios and put them into separate groups or cohorts.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7204b85672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7204b8567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The main cohort is all those tokens that occur in the middle of the paragraphs.  This is the largest cohort and provided the main reference cohort against with all the others are compared.</a:t>
            </a:r>
          </a:p>
          <a:p>
            <a:pPr marL="457200" lvl="0" indent="-298450" algn="l" rtl="0">
              <a:spcBef>
                <a:spcPts val="0"/>
              </a:spcBef>
              <a:spcAft>
                <a:spcPts val="0"/>
              </a:spcAft>
              <a:buSzPts val="1100"/>
              <a:buChar char="●"/>
            </a:pPr>
            <a:r>
              <a:rPr lang="en" dirty="0"/>
              <a:t>Then we looked at 5 other positions and formed cohorts for each one. </a:t>
            </a:r>
          </a:p>
          <a:p>
            <a:pPr marL="457200" lvl="0" indent="-298450" algn="l" rtl="0">
              <a:spcBef>
                <a:spcPts val="0"/>
              </a:spcBef>
              <a:spcAft>
                <a:spcPts val="0"/>
              </a:spcAft>
              <a:buSzPts val="1100"/>
              <a:buChar char="●"/>
            </a:pPr>
            <a:r>
              <a:rPr lang="en" dirty="0"/>
              <a:t>The TOP cohort refers to all tokens that occur in the top lines of paragraphs,</a:t>
            </a:r>
          </a:p>
          <a:p>
            <a:pPr marL="457200" lvl="0" indent="-298450" algn="l" rtl="0">
              <a:spcBef>
                <a:spcPts val="0"/>
              </a:spcBef>
              <a:spcAft>
                <a:spcPts val="0"/>
              </a:spcAft>
              <a:buSzPts val="1100"/>
              <a:buChar char="●"/>
            </a:pPr>
            <a:r>
              <a:rPr lang="en" dirty="0"/>
              <a:t>The FIRST c</a:t>
            </a:r>
            <a:r>
              <a:rPr lang="en-US" dirty="0"/>
              <a:t>oh</a:t>
            </a:r>
            <a:r>
              <a:rPr lang="en" dirty="0"/>
              <a:t>ort has the tokens at the beginnings of lines, the LAST are those at the end of lines</a:t>
            </a:r>
          </a:p>
          <a:p>
            <a:pPr marL="457200" lvl="0" indent="-298450" algn="l" rtl="0">
              <a:spcBef>
                <a:spcPts val="0"/>
              </a:spcBef>
              <a:spcAft>
                <a:spcPts val="0"/>
              </a:spcAft>
              <a:buSzPts val="1100"/>
              <a:buChar char="●"/>
            </a:pPr>
            <a:r>
              <a:rPr lang="en" dirty="0"/>
              <a:t>The BEFORE has those immediately to the left of a drawing intrusion and the AFTER has those immediately to the right of one.</a:t>
            </a:r>
          </a:p>
          <a:p>
            <a:pPr marL="457200" lvl="0" indent="-298450" algn="l" rtl="0">
              <a:spcBef>
                <a:spcPts val="0"/>
              </a:spcBef>
              <a:spcAft>
                <a:spcPts val="0"/>
              </a:spcAft>
              <a:buSzPts val="1100"/>
              <a:buChar char="●"/>
            </a:pPr>
            <a:r>
              <a:rPr lang="en" dirty="0"/>
              <a:t>These green cohorts provided our five subject cohorts</a:t>
            </a:r>
          </a:p>
          <a:p>
            <a:pPr marL="457200" lvl="0" indent="-298450" algn="l" rtl="0">
              <a:spcBef>
                <a:spcPts val="0"/>
              </a:spcBef>
              <a:spcAft>
                <a:spcPts val="0"/>
              </a:spcAft>
              <a:buSzPts val="1100"/>
              <a:buChar char="●"/>
            </a:pPr>
            <a:r>
              <a:rPr lang="en" dirty="0"/>
              <a:t>And the red MIDDLE cohort provided the reference cohort.</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We also formed several. other cohorts by drawing subsets from the reference cohort. These were used to provide add</a:t>
            </a:r>
            <a:r>
              <a:rPr lang="en-US" dirty="0" err="1"/>
              <a:t>i</a:t>
            </a:r>
            <a:r>
              <a:rPr lang="en" dirty="0" err="1"/>
              <a:t>tional</a:t>
            </a:r>
            <a:r>
              <a:rPr lang="en" dirty="0"/>
              <a:t> validations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dac0977ed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dac0977ed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This shows a typical page with two paragraphs of text and a drawing in the middle of the </a:t>
            </a:r>
            <a:r>
              <a:rPr lang="en-US" dirty="0" err="1"/>
              <a:t>seconed</a:t>
            </a:r>
            <a:r>
              <a:rPr lang="en-US" dirty="0"/>
              <a:t> paragraph.</a:t>
            </a:r>
          </a:p>
          <a:p>
            <a:pPr marL="457200" lvl="0" indent="-298450" algn="l" rtl="0">
              <a:spcBef>
                <a:spcPts val="0"/>
              </a:spcBef>
              <a:spcAft>
                <a:spcPts val="0"/>
              </a:spcAft>
              <a:buSzPts val="1100"/>
              <a:buChar char="●"/>
            </a:pPr>
            <a:r>
              <a:rPr lang="en-US" dirty="0"/>
              <a:t>The green icons are the tokens that would be in the cohort </a:t>
            </a:r>
            <a:r>
              <a:rPr lang="en-US" dirty="0" err="1"/>
              <a:t>leballed</a:t>
            </a:r>
            <a:r>
              <a:rPr lang="en-US" dirty="0"/>
              <a:t> MIDDLE</a:t>
            </a:r>
          </a:p>
          <a:p>
            <a:pPr marL="457200" lvl="0" indent="-298450" algn="l" rtl="0">
              <a:spcBef>
                <a:spcPts val="0"/>
              </a:spcBef>
              <a:spcAft>
                <a:spcPts val="0"/>
              </a:spcAft>
              <a:buSzPts val="1100"/>
              <a:buChar char="●"/>
            </a:pPr>
            <a:endParaRPr lang="en-US" dirty="0"/>
          </a:p>
          <a:p>
            <a:pPr marL="457200" lvl="0" indent="-298450" algn="l" rtl="0">
              <a:spcBef>
                <a:spcPts val="0"/>
              </a:spcBef>
              <a:spcAft>
                <a:spcPts val="0"/>
              </a:spcAft>
              <a:buSzPts val="1100"/>
              <a:buChar char="●"/>
            </a:pPr>
            <a:endParaRPr lang="en-US" dirty="0"/>
          </a:p>
          <a:p>
            <a:pPr marL="457200" lvl="0" indent="-298450" algn="l" rtl="0">
              <a:spcBef>
                <a:spcPts val="0"/>
              </a:spcBef>
              <a:spcAft>
                <a:spcPts val="0"/>
              </a:spcAft>
              <a:buSzPts val="1100"/>
              <a:buChar char="●"/>
            </a:pPr>
            <a:r>
              <a:rPr lang="en-US" dirty="0"/>
              <a:t>This represents a page with two paragraphs of tokens and a drawing that is within the second one.</a:t>
            </a:r>
          </a:p>
          <a:p>
            <a:pPr marL="457200" lvl="0" indent="-298450" algn="l" rtl="0">
              <a:spcBef>
                <a:spcPts val="0"/>
              </a:spcBef>
              <a:spcAft>
                <a:spcPts val="0"/>
              </a:spcAft>
              <a:buSzPts val="1100"/>
              <a:buChar char="●"/>
            </a:pPr>
            <a:r>
              <a:rPr lang="en-US" dirty="0"/>
              <a:t>The MIDDLE tokens are all in the interior of the paragraphs</a:t>
            </a:r>
          </a:p>
          <a:p>
            <a:pPr marL="457200" lvl="0" indent="-298450" algn="l" rtl="0">
              <a:spcBef>
                <a:spcPts val="0"/>
              </a:spcBef>
              <a:spcAft>
                <a:spcPts val="0"/>
              </a:spcAft>
              <a:buSzPts val="1100"/>
              <a:buChar char="●"/>
            </a:pPr>
            <a:r>
              <a:rPr lang="en-US" dirty="0"/>
              <a:t>The TOP are in the top lines,</a:t>
            </a:r>
          </a:p>
          <a:p>
            <a:pPr marL="457200" lvl="0" indent="-298450" algn="l" rtl="0">
              <a:spcBef>
                <a:spcPts val="0"/>
              </a:spcBef>
              <a:spcAft>
                <a:spcPts val="0"/>
              </a:spcAft>
              <a:buSzPts val="1100"/>
              <a:buChar char="●"/>
            </a:pPr>
            <a:r>
              <a:rPr lang="en-US" dirty="0"/>
              <a:t>The FIRST are first on each line</a:t>
            </a:r>
          </a:p>
          <a:p>
            <a:pPr marL="457200" lvl="0" indent="-298450" algn="l" rtl="0">
              <a:spcBef>
                <a:spcPts val="0"/>
              </a:spcBef>
              <a:spcAft>
                <a:spcPts val="0"/>
              </a:spcAft>
              <a:buSzPts val="1100"/>
              <a:buChar char="●"/>
            </a:pPr>
            <a:r>
              <a:rPr lang="en-US" dirty="0"/>
              <a:t>Note that if a token could be interpreted as being in more than one of these cohorts, then it was not included in either.  </a:t>
            </a:r>
          </a:p>
          <a:p>
            <a:pPr marL="457200" lvl="0" indent="-298450" algn="l" rtl="0">
              <a:spcBef>
                <a:spcPts val="0"/>
              </a:spcBef>
              <a:spcAft>
                <a:spcPts val="0"/>
              </a:spcAft>
              <a:buSzPts val="1100"/>
              <a:buChar char="●"/>
            </a:pPr>
            <a:r>
              <a:rPr lang="en-US" dirty="0"/>
              <a:t>For example, the first token in a paragraph,  or. the token in the middle of the drawing that falls both before a drawing intrusion and after another one</a:t>
            </a:r>
          </a:p>
          <a:p>
            <a:pPr marL="457200" lvl="0" indent="-298450" algn="l" rtl="0">
              <a:spcBef>
                <a:spcPts val="0"/>
              </a:spcBef>
              <a:spcAft>
                <a:spcPts val="0"/>
              </a:spcAft>
              <a:buSzPts val="1100"/>
              <a:buChar char="●"/>
            </a:pPr>
            <a:endParaRPr lang="en-US" dirty="0"/>
          </a:p>
          <a:p>
            <a:pPr marL="457200" lvl="0" indent="-298450" algn="l" rtl="0">
              <a:spcBef>
                <a:spcPts val="0"/>
              </a:spcBef>
              <a:spcAft>
                <a:spcPts val="0"/>
              </a:spcAft>
              <a:buSzPts val="1100"/>
              <a:buChar char="●"/>
            </a:pPr>
            <a:endParaRPr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dac0977ed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dac0977ed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dac0977ed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dac0977ed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dac0977ed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dac0977ed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dac0977edf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dac0977edf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e65390be4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e65390be4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Many of you know of the </a:t>
            </a:r>
            <a:r>
              <a:rPr lang="en" dirty="0" err="1"/>
              <a:t>Voynich</a:t>
            </a:r>
            <a:r>
              <a:rPr lang="en" dirty="0"/>
              <a:t> Manuscript which was discovered by Wilfred </a:t>
            </a:r>
            <a:r>
              <a:rPr lang="en" dirty="0" err="1"/>
              <a:t>Voynich</a:t>
            </a:r>
            <a:r>
              <a:rPr lang="en" dirty="0"/>
              <a:t> around 1912</a:t>
            </a:r>
          </a:p>
          <a:p>
            <a:pPr marL="457200" lvl="0" indent="-298450" algn="l" rtl="0">
              <a:spcBef>
                <a:spcPts val="0"/>
              </a:spcBef>
              <a:spcAft>
                <a:spcPts val="0"/>
              </a:spcAft>
              <a:buSzPts val="1100"/>
              <a:buChar char="●"/>
            </a:pPr>
            <a:r>
              <a:rPr lang="en" dirty="0"/>
              <a:t>It contains over 200 folio pages  with all kinds of strange drawings of  plants, and astrological diagrams, and naked women in green water.</a:t>
            </a:r>
          </a:p>
          <a:p>
            <a:pPr marL="457200" lvl="0" indent="-298450" algn="l" rtl="0">
              <a:spcBef>
                <a:spcPts val="0"/>
              </a:spcBef>
              <a:spcAft>
                <a:spcPts val="0"/>
              </a:spcAft>
              <a:buSzPts val="1100"/>
              <a:buChar char="●"/>
            </a:pPr>
            <a:r>
              <a:rPr lang="en" dirty="0"/>
              <a:t>And it has this handwritten script in an unknown language that is not found anywhere else.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c0977ed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c0977ed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7204b8567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7204b8567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7204b8567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7204b8567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dac0977edf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dac0977ed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dac0977edf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dac0977ed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013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7342668da1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7342668da1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In the first analysis, we looked at the distribution of token lengths within each cohort. </a:t>
            </a:r>
          </a:p>
          <a:p>
            <a:pPr marL="171450" lvl="0" indent="-171450" algn="l" rtl="0">
              <a:spcBef>
                <a:spcPts val="0"/>
              </a:spcBef>
              <a:spcAft>
                <a:spcPts val="0"/>
              </a:spcAft>
            </a:pPr>
            <a:r>
              <a:rPr lang="en-US" dirty="0"/>
              <a:t>The length of a token was defined as the number of token it contained</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120ce27b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120ce27b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dirty="0">
                <a:solidFill>
                  <a:schemeClr val="dk1"/>
                </a:solidFill>
              </a:rPr>
              <a:t>When we compare the distributions of token length for different pairs of cohorts, we can see that there are some difference between them but those differences aren’t dramatic</a:t>
            </a:r>
          </a:p>
          <a:p>
            <a:pPr marL="457200" lvl="0" indent="-298450" algn="l" rtl="0">
              <a:spcBef>
                <a:spcPts val="0"/>
              </a:spcBef>
              <a:spcAft>
                <a:spcPts val="0"/>
              </a:spcAft>
              <a:buClr>
                <a:schemeClr val="dk1"/>
              </a:buClr>
              <a:buSzPts val="1100"/>
              <a:buChar char="●"/>
            </a:pPr>
            <a:r>
              <a:rPr lang="en" dirty="0">
                <a:solidFill>
                  <a:schemeClr val="dk1"/>
                </a:solidFill>
              </a:rPr>
              <a:t>They could be due to random sampling effects.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ca52a8db09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ca52a8db09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To determine </a:t>
            </a:r>
            <a:r>
              <a:rPr lang="en" dirty="0" err="1"/>
              <a:t>wether</a:t>
            </a:r>
            <a:r>
              <a:rPr lang="en" dirty="0"/>
              <a:t> the differences are significant, we did a Chi-Squared test on each pair of cohorts. </a:t>
            </a:r>
          </a:p>
          <a:p>
            <a:pPr marL="457200" lvl="0" indent="-298450" algn="l" rtl="0">
              <a:spcBef>
                <a:spcPts val="0"/>
              </a:spcBef>
              <a:spcAft>
                <a:spcPts val="0"/>
              </a:spcAft>
              <a:buSzPts val="1100"/>
              <a:buChar char="●"/>
            </a:pPr>
            <a:r>
              <a:rPr lang="en" dirty="0"/>
              <a:t>This give us, in each case, the probability that the differences between the distributions could be explained by random sampling effects. </a:t>
            </a:r>
          </a:p>
          <a:p>
            <a:pPr marL="457200" lvl="0" indent="-298450" algn="l" rtl="0">
              <a:spcBef>
                <a:spcPts val="0"/>
              </a:spcBef>
              <a:spcAft>
                <a:spcPts val="0"/>
              </a:spcAft>
              <a:buSzPts val="1100"/>
              <a:buChar char="●"/>
            </a:pPr>
            <a:r>
              <a:rPr lang="en" dirty="0"/>
              <a:t>The alternative implied to that is that the different token length distributions are due to some different underlying mechanisms at work.</a:t>
            </a:r>
          </a:p>
          <a:p>
            <a:pPr marL="457200" lvl="0" indent="-298450" algn="l" rtl="0">
              <a:spcBef>
                <a:spcPts val="0"/>
              </a:spcBef>
              <a:spcAft>
                <a:spcPts val="0"/>
              </a:spcAft>
              <a:buSzPts val="1100"/>
              <a:buChar char="●"/>
            </a:pPr>
            <a:r>
              <a:rPr lang="en" dirty="0"/>
              <a:t>This matrix shows the results of that.</a:t>
            </a:r>
          </a:p>
          <a:p>
            <a:pPr marL="457200" lvl="0" indent="-298450" algn="l" rtl="0">
              <a:spcBef>
                <a:spcPts val="0"/>
              </a:spcBef>
              <a:spcAft>
                <a:spcPts val="0"/>
              </a:spcAft>
              <a:buSzPts val="1100"/>
              <a:buChar char="●"/>
            </a:pPr>
            <a:r>
              <a:rPr lang="en" dirty="0"/>
              <a:t>The green cells indicate where the pair of cohorts are similar enough that the differences could be due to random sampling</a:t>
            </a:r>
          </a:p>
          <a:p>
            <a:pPr marL="457200" lvl="0" indent="-298450" algn="l" rtl="0">
              <a:spcBef>
                <a:spcPts val="0"/>
              </a:spcBef>
              <a:spcAft>
                <a:spcPts val="0"/>
              </a:spcAft>
              <a:buSzPts val="1100"/>
              <a:buChar char="●"/>
            </a:pPr>
            <a:r>
              <a:rPr lang="en" dirty="0"/>
              <a:t>The pink cells indicate where that is very likely and so </a:t>
            </a:r>
            <a:r>
              <a:rPr lang="en" dirty="0" err="1"/>
              <a:t>thre</a:t>
            </a:r>
            <a:r>
              <a:rPr lang="en" dirty="0"/>
              <a:t> is likely some. underlying mechanism driving the difference</a:t>
            </a:r>
          </a:p>
          <a:p>
            <a:pPr marL="457200" lvl="0" indent="-298450" algn="l" rtl="0">
              <a:spcBef>
                <a:spcPts val="0"/>
              </a:spcBef>
              <a:spcAft>
                <a:spcPts val="0"/>
              </a:spcAft>
              <a:buSzPts val="1100"/>
              <a:buChar char="●"/>
            </a:pPr>
            <a:r>
              <a:rPr lang="en" dirty="0"/>
              <a:t>The paper discusses this matrix in more detail, but the gist is that most of the five subject cohorts show statistically significant differences in token length distributions from each other.</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as opposed to actually representing the difference </a:t>
            </a:r>
            <a:r>
              <a:rPr lang="en" dirty="0" err="1"/>
              <a:t>bt</a:t>
            </a:r>
            <a:r>
              <a:rPr lang="en" dirty="0"/>
              <a:t> distributions that are different for each cohort due to some underlying mechanism For the first of those analysis we compared the token length distributions using a Chi-Squared test of independence</a:t>
            </a:r>
            <a:endParaRPr dirty="0"/>
          </a:p>
          <a:p>
            <a:pPr marL="457200" lvl="0" indent="-298450" algn="l" rtl="0">
              <a:spcBef>
                <a:spcPts val="0"/>
              </a:spcBef>
              <a:spcAft>
                <a:spcPts val="0"/>
              </a:spcAft>
              <a:buSzPts val="1100"/>
              <a:buChar char="●"/>
            </a:pPr>
            <a:r>
              <a:rPr lang="en" dirty="0"/>
              <a:t>This gives a measure of the probability that the observed differences between two distributions could be due to sampling variations as opposed to some underlying causal mechanism</a:t>
            </a:r>
            <a:endParaRPr dirty="0"/>
          </a:p>
          <a:p>
            <a:pPr marL="457200" lvl="0" indent="-298450" algn="l" rtl="0">
              <a:spcBef>
                <a:spcPts val="0"/>
              </a:spcBef>
              <a:spcAft>
                <a:spcPts val="0"/>
              </a:spcAft>
              <a:buSzPts val="1100"/>
              <a:buChar char="●"/>
            </a:pPr>
            <a:r>
              <a:rPr lang="en" dirty="0"/>
              <a:t>The paper explains these several comparisons between cohorts in detail, but the gist of it is that the five subject cohorts exhibit distinctly different distributions of token length</a:t>
            </a:r>
            <a:endParaRPr dirty="0"/>
          </a:p>
          <a:p>
            <a:pPr marL="457200" lvl="0" indent="-298450" algn="l" rtl="0">
              <a:spcBef>
                <a:spcPts val="0"/>
              </a:spcBef>
              <a:spcAft>
                <a:spcPts val="0"/>
              </a:spcAft>
              <a:buSzPts val="1100"/>
              <a:buChar char="●"/>
            </a:pPr>
            <a:r>
              <a:rPr lang="en" dirty="0"/>
              <a:t>And those differences are statistically significant – they are not simply the differences one would expect by different samples taken from the same underlying distribution.</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7342668da1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7342668da1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The second analysis </a:t>
            </a:r>
            <a:r>
              <a:rPr lang="en-US" dirty="0"/>
              <a:t>was</a:t>
            </a:r>
            <a:r>
              <a:rPr lang="en" dirty="0"/>
              <a:t> aimed at determining if there are particular tokens that have a propensity to occur far more often in a particular position – or far less often – than we would expect based on the reference corpus.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120ccb0f6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120ccb0f6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For this we looked one-by-one at each unique token that occurred in the reference cohort  and determined if it occurred more often or less often than expected in each of the subject cohort.</a:t>
            </a:r>
          </a:p>
          <a:p>
            <a:pPr marL="457200" lvl="0" indent="-298450" algn="l" rtl="0">
              <a:spcBef>
                <a:spcPts val="0"/>
              </a:spcBef>
              <a:spcAft>
                <a:spcPts val="0"/>
              </a:spcAft>
              <a:buSzPts val="1100"/>
              <a:buChar char="●"/>
            </a:pPr>
            <a:r>
              <a:rPr lang="en" dirty="0"/>
              <a:t>To determine if the difference was significant (as opposed to being explainable by random sampling effects), we applied to different tests of significance</a:t>
            </a:r>
          </a:p>
          <a:p>
            <a:pPr marL="457200" lvl="0" indent="-298450" algn="l" rtl="0">
              <a:spcBef>
                <a:spcPts val="0"/>
              </a:spcBef>
              <a:spcAft>
                <a:spcPts val="0"/>
              </a:spcAft>
              <a:buSzPts val="1100"/>
              <a:buChar char="●"/>
            </a:pPr>
            <a:r>
              <a:rPr lang="en" dirty="0"/>
              <a:t>One using a frequentist approach with a p-value, and one using a Bayesian approach</a:t>
            </a:r>
          </a:p>
          <a:p>
            <a:pPr marL="457200" lvl="0" indent="-298450" algn="l" rtl="0">
              <a:spcBef>
                <a:spcPts val="0"/>
              </a:spcBef>
              <a:spcAft>
                <a:spcPts val="0"/>
              </a:spcAft>
              <a:buSzPts val="1100"/>
              <a:buChar char="●"/>
            </a:pPr>
            <a:r>
              <a:rPr lang="en" dirty="0"/>
              <a:t>And then we required that the token pass BOTH of the tests in which case we considered it to have a propensity to be used or not used more than expected.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dac0977ed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dac0977ed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We know very little about the manuscript with any certainty</a:t>
            </a:r>
          </a:p>
          <a:p>
            <a:pPr marL="914400" lvl="1" indent="-298450" algn="l" rtl="0">
              <a:spcBef>
                <a:spcPts val="0"/>
              </a:spcBef>
              <a:spcAft>
                <a:spcPts val="0"/>
              </a:spcAft>
              <a:buSzPts val="1100"/>
              <a:buChar char="○"/>
            </a:pPr>
            <a:r>
              <a:rPr lang="en" dirty="0"/>
              <a:t>We don’t know who wrote it</a:t>
            </a:r>
            <a:endParaRPr dirty="0"/>
          </a:p>
          <a:p>
            <a:pPr marL="914400" lvl="1" indent="-298450" algn="l" rtl="0">
              <a:spcBef>
                <a:spcPts val="0"/>
              </a:spcBef>
              <a:spcAft>
                <a:spcPts val="0"/>
              </a:spcAft>
              <a:buSzPts val="1100"/>
              <a:buChar char="○"/>
            </a:pPr>
            <a:r>
              <a:rPr lang="en" dirty="0"/>
              <a:t>The vellum was carbon dated to the early 15 century, but we don’t know when it was actually written</a:t>
            </a:r>
            <a:endParaRPr dirty="0"/>
          </a:p>
          <a:p>
            <a:pPr marL="914400" lvl="1" indent="-298450" algn="l" rtl="0">
              <a:spcBef>
                <a:spcPts val="0"/>
              </a:spcBef>
              <a:spcAft>
                <a:spcPts val="0"/>
              </a:spcAft>
              <a:buSzPts val="1100"/>
              <a:buChar char="○"/>
            </a:pPr>
            <a:r>
              <a:rPr lang="en" dirty="0"/>
              <a:t>Its provenance before 1912 is very uncertain</a:t>
            </a:r>
            <a:endParaRPr dirty="0"/>
          </a:p>
          <a:p>
            <a:pPr marL="914400" lvl="1" indent="-298450" algn="l" rtl="0">
              <a:spcBef>
                <a:spcPts val="0"/>
              </a:spcBef>
              <a:spcAft>
                <a:spcPts val="0"/>
              </a:spcAft>
              <a:buSzPts val="1100"/>
              <a:buChar char="○"/>
            </a:pPr>
            <a:r>
              <a:rPr lang="en" dirty="0"/>
              <a:t>We don’t know why it was written – whether it’s a private journal or a medical text book or what.</a:t>
            </a:r>
            <a:endParaRPr dirty="0"/>
          </a:p>
          <a:p>
            <a:pPr marL="914400" lvl="1" indent="-298450" algn="l" rtl="0">
              <a:spcBef>
                <a:spcPts val="0"/>
              </a:spcBef>
              <a:spcAft>
                <a:spcPts val="0"/>
              </a:spcAft>
              <a:buSzPts val="1100"/>
              <a:buChar char="○"/>
            </a:pPr>
            <a:r>
              <a:rPr lang="en" dirty="0"/>
              <a:t>And we don’t know what the script says – or even if it says anything at all</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dac0977ed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dac0977e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What we found was that there were tokens showing a significant tilt in propensity in all five of the subject cohorts</a:t>
            </a:r>
            <a:endParaRPr dirty="0"/>
          </a:p>
          <a:p>
            <a:pPr marL="457200" lvl="0" indent="-298450" algn="l" rtl="0">
              <a:spcBef>
                <a:spcPts val="0"/>
              </a:spcBef>
              <a:spcAft>
                <a:spcPts val="0"/>
              </a:spcAft>
              <a:buSzPts val="1100"/>
              <a:buChar char="●"/>
            </a:pPr>
            <a:r>
              <a:rPr lang="en" dirty="0"/>
              <a:t>But there were essentially none found for the validation cohorts – which we would expect since most of those do indeed represent a common underlying cohort </a:t>
            </a:r>
            <a:endParaRPr dirty="0"/>
          </a:p>
          <a:p>
            <a:pPr marL="45720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7342668da1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7342668da1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complete catalog of tokens, along with their statistical test metrics is included in the Supplemental Online Material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d0bed0c6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d0bed0c6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But this version shows the catalog without the details of the statistical quantities. </a:t>
            </a:r>
          </a:p>
          <a:p>
            <a:pPr marL="457200" lvl="0" indent="-298450" algn="l" rtl="0">
              <a:spcBef>
                <a:spcPts val="0"/>
              </a:spcBef>
              <a:spcAft>
                <a:spcPts val="0"/>
              </a:spcAft>
              <a:buSzPts val="1100"/>
              <a:buChar char="●"/>
            </a:pPr>
            <a:r>
              <a:rPr lang="en" dirty="0"/>
              <a:t>All of the tokens that showed a  tilted propensity are here, and each column shows what tilt was for each of the subject cohorts</a:t>
            </a:r>
          </a:p>
          <a:p>
            <a:pPr marL="457200" lvl="0" indent="-298450" algn="l" rtl="0">
              <a:spcBef>
                <a:spcPts val="0"/>
              </a:spcBef>
              <a:spcAft>
                <a:spcPts val="0"/>
              </a:spcAft>
              <a:buSzPts val="1100"/>
              <a:buChar char="●"/>
            </a:pPr>
            <a:r>
              <a:rPr lang="en" dirty="0"/>
              <a:t>The green indicates a positive tilt or affinitive propensity – that is the scribe seems to show a propensity to use that token in a particular position more often than in the middle of paragraphs</a:t>
            </a:r>
          </a:p>
          <a:p>
            <a:pPr marL="457200" lvl="0" indent="-298450" algn="l" rtl="0">
              <a:spcBef>
                <a:spcPts val="0"/>
              </a:spcBef>
              <a:spcAft>
                <a:spcPts val="0"/>
              </a:spcAft>
              <a:buSzPts val="1100"/>
              <a:buChar char="●"/>
            </a:pPr>
            <a:r>
              <a:rPr lang="en" dirty="0"/>
              <a:t>And the red shows a negative tile or aversive propensity – so the scribe shows a propensity to avoid using that token in the particular position</a:t>
            </a:r>
            <a:endParaRPr dirty="0"/>
          </a:p>
          <a:p>
            <a:pPr marL="45720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0bed0c6f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0bed0c6f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This diagram shows another aspect that is not obvious in the previous table</a:t>
            </a:r>
            <a:endParaRPr dirty="0"/>
          </a:p>
          <a:p>
            <a:pPr marL="457200" lvl="0" indent="-298450" algn="l" rtl="0">
              <a:spcBef>
                <a:spcPts val="0"/>
              </a:spcBef>
              <a:spcAft>
                <a:spcPts val="0"/>
              </a:spcAft>
              <a:buSzPts val="1100"/>
              <a:buChar char="●"/>
            </a:pPr>
            <a:r>
              <a:rPr lang="en" dirty="0"/>
              <a:t>For the tokens with affinitive propensities, there are three distinct groups.</a:t>
            </a:r>
            <a:endParaRPr dirty="0"/>
          </a:p>
          <a:p>
            <a:pPr marL="457200" lvl="0" indent="-298450" algn="l" rtl="0">
              <a:spcBef>
                <a:spcPts val="0"/>
              </a:spcBef>
              <a:spcAft>
                <a:spcPts val="0"/>
              </a:spcAft>
              <a:buSzPts val="1100"/>
              <a:buChar char="●"/>
            </a:pPr>
            <a:r>
              <a:rPr lang="en" dirty="0"/>
              <a:t>The are are tokens that show an affinity for the top line in a paragraph but they show no affinity for the other positions</a:t>
            </a:r>
            <a:endParaRPr dirty="0"/>
          </a:p>
          <a:p>
            <a:pPr marL="457200" lvl="0" indent="-298450" algn="l" rtl="0">
              <a:spcBef>
                <a:spcPts val="0"/>
              </a:spcBef>
              <a:spcAft>
                <a:spcPts val="0"/>
              </a:spcAft>
              <a:buSzPts val="1100"/>
              <a:buChar char="●"/>
            </a:pPr>
            <a:r>
              <a:rPr lang="en" dirty="0"/>
              <a:t>And a separate set of tokens that show an affinity for the position at the start of a line or immediately after a drawing or both</a:t>
            </a:r>
            <a:endParaRPr dirty="0"/>
          </a:p>
          <a:p>
            <a:pPr marL="457200" lvl="0" indent="-298450" algn="l" rtl="0">
              <a:spcBef>
                <a:spcPts val="0"/>
              </a:spcBef>
              <a:spcAft>
                <a:spcPts val="0"/>
              </a:spcAft>
              <a:buSzPts val="1100"/>
              <a:buChar char="●"/>
            </a:pPr>
            <a:r>
              <a:rPr lang="en" dirty="0"/>
              <a:t>And there is a third set of tokens that show an affinity for positions at the end of a line or immediately before a drawing or both </a:t>
            </a:r>
            <a:endParaRPr dirty="0"/>
          </a:p>
          <a:p>
            <a:pPr marL="457200" lvl="0" indent="-298450" algn="l" rtl="0">
              <a:spcBef>
                <a:spcPts val="0"/>
              </a:spcBef>
              <a:spcAft>
                <a:spcPts val="0"/>
              </a:spcAft>
              <a:buSzPts val="1100"/>
              <a:buChar char="●"/>
            </a:pPr>
            <a:r>
              <a:rPr lang="en" dirty="0"/>
              <a:t>I don’t want to speculate too much, but this suggests that the first token in a line and the first token immediately after a drawing form the left-hand end of some functional pattern, while the last token in a line and last token immediately before a drawing form the right-hand terminal of that pattern.</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7342668da1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7342668da1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7204b8567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7204b8567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There are several specific conclusions listed in the paper but…</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7204b8567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7204b8567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most noteworthy conclusion is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7342668da1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7342668da1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d5912e2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cd5912e2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spcBef>
                <a:spcPts val="0"/>
              </a:spcBef>
              <a:spcAft>
                <a:spcPts val="0"/>
              </a:spcAft>
              <a:buClr>
                <a:srgbClr val="131313"/>
              </a:buClr>
              <a:buSzPts val="1050"/>
              <a:buFont typeface="Roboto"/>
              <a:buChar char="●"/>
            </a:pPr>
            <a:r>
              <a:rPr lang="en" sz="1050">
                <a:solidFill>
                  <a:srgbClr val="131313"/>
                </a:solidFill>
                <a:highlight>
                  <a:srgbClr val="F9FAFB"/>
                </a:highlight>
                <a:latin typeface="Roboto"/>
                <a:ea typeface="Roboto"/>
                <a:cs typeface="Roboto"/>
                <a:sym typeface="Roboto"/>
              </a:rPr>
              <a:t>It’s worth showing some data related to possible explanations for the token propensities related to the drawings.</a:t>
            </a:r>
            <a:endParaRPr sz="1050">
              <a:solidFill>
                <a:srgbClr val="131313"/>
              </a:solidFill>
              <a:highlight>
                <a:srgbClr val="F9FAFB"/>
              </a:highlight>
              <a:latin typeface="Roboto"/>
              <a:ea typeface="Roboto"/>
              <a:cs typeface="Roboto"/>
              <a:sym typeface="Roboto"/>
            </a:endParaRPr>
          </a:p>
          <a:p>
            <a:pPr marL="457200" lvl="0" indent="-295275" algn="l" rtl="0">
              <a:spcBef>
                <a:spcPts val="0"/>
              </a:spcBef>
              <a:spcAft>
                <a:spcPts val="0"/>
              </a:spcAft>
              <a:buClr>
                <a:srgbClr val="131313"/>
              </a:buClr>
              <a:buSzPts val="1050"/>
              <a:buFont typeface="Roboto"/>
              <a:buChar char="●"/>
            </a:pPr>
            <a:r>
              <a:rPr lang="en" sz="1050">
                <a:solidFill>
                  <a:srgbClr val="131313"/>
                </a:solidFill>
                <a:highlight>
                  <a:srgbClr val="F9FAFB"/>
                </a:highlight>
                <a:latin typeface="Roboto"/>
                <a:ea typeface="Roboto"/>
                <a:cs typeface="Roboto"/>
                <a:sym typeface="Roboto"/>
              </a:rPr>
              <a:t>The Voynich manuscript is not unique in having script that is written sround and between drawings of plants</a:t>
            </a:r>
            <a:endParaRPr sz="1050">
              <a:solidFill>
                <a:srgbClr val="131313"/>
              </a:solidFill>
              <a:highlight>
                <a:srgbClr val="F9FAFB"/>
              </a:highlight>
              <a:latin typeface="Roboto"/>
              <a:ea typeface="Roboto"/>
              <a:cs typeface="Roboto"/>
              <a:sym typeface="Roboto"/>
            </a:endParaRPr>
          </a:p>
          <a:p>
            <a:pPr marL="457200" lvl="0" indent="-295275" algn="l" rtl="0">
              <a:spcBef>
                <a:spcPts val="0"/>
              </a:spcBef>
              <a:spcAft>
                <a:spcPts val="0"/>
              </a:spcAft>
              <a:buClr>
                <a:srgbClr val="131313"/>
              </a:buClr>
              <a:buSzPts val="1050"/>
              <a:buFont typeface="Roboto"/>
              <a:buChar char="●"/>
            </a:pPr>
            <a:r>
              <a:rPr lang="en" sz="1050">
                <a:solidFill>
                  <a:srgbClr val="131313"/>
                </a:solidFill>
                <a:highlight>
                  <a:srgbClr val="F9FAFB"/>
                </a:highlight>
                <a:latin typeface="Roboto"/>
                <a:ea typeface="Roboto"/>
                <a:cs typeface="Roboto"/>
                <a:sym typeface="Roboto"/>
              </a:rPr>
              <a:t>Here are two such examples.</a:t>
            </a:r>
            <a:endParaRPr sz="1050">
              <a:solidFill>
                <a:srgbClr val="131313"/>
              </a:solidFill>
              <a:highlight>
                <a:srgbClr val="F9FAFB"/>
              </a:highlight>
              <a:latin typeface="Roboto"/>
              <a:ea typeface="Roboto"/>
              <a:cs typeface="Roboto"/>
              <a:sym typeface="Roboto"/>
            </a:endParaRPr>
          </a:p>
          <a:p>
            <a:pPr marL="457200" lvl="0" indent="-295275" algn="l" rtl="0">
              <a:spcBef>
                <a:spcPts val="0"/>
              </a:spcBef>
              <a:spcAft>
                <a:spcPts val="0"/>
              </a:spcAft>
              <a:buClr>
                <a:srgbClr val="131313"/>
              </a:buClr>
              <a:buSzPts val="1050"/>
              <a:buFont typeface="Roboto"/>
              <a:buChar char="●"/>
            </a:pPr>
            <a:r>
              <a:rPr lang="en" sz="1050">
                <a:solidFill>
                  <a:srgbClr val="131313"/>
                </a:solidFill>
                <a:highlight>
                  <a:srgbClr val="F9FAFB"/>
                </a:highlight>
                <a:latin typeface="Roboto"/>
                <a:ea typeface="Roboto"/>
                <a:cs typeface="Roboto"/>
                <a:sym typeface="Roboto"/>
              </a:rPr>
              <a:t>In those cases the words adjacent to the drawings are sometimes abbreviations or words that are split across the drawings.</a:t>
            </a:r>
            <a:endParaRPr sz="1050">
              <a:solidFill>
                <a:srgbClr val="131313"/>
              </a:solidFill>
              <a:highlight>
                <a:srgbClr val="F9FAFB"/>
              </a:highlight>
              <a:latin typeface="Roboto"/>
              <a:ea typeface="Roboto"/>
              <a:cs typeface="Roboto"/>
              <a:sym typeface="Roboto"/>
            </a:endParaRPr>
          </a:p>
          <a:p>
            <a:pPr marL="457200" lvl="0" indent="-295275" algn="l" rtl="0">
              <a:spcBef>
                <a:spcPts val="0"/>
              </a:spcBef>
              <a:spcAft>
                <a:spcPts val="0"/>
              </a:spcAft>
              <a:buClr>
                <a:srgbClr val="131313"/>
              </a:buClr>
              <a:buSzPts val="1050"/>
              <a:buFont typeface="Roboto"/>
              <a:buChar char="●"/>
            </a:pPr>
            <a:r>
              <a:rPr lang="en" sz="1050">
                <a:solidFill>
                  <a:srgbClr val="131313"/>
                </a:solidFill>
                <a:highlight>
                  <a:srgbClr val="F9FAFB"/>
                </a:highlight>
                <a:latin typeface="Roboto"/>
                <a:ea typeface="Roboto"/>
                <a:cs typeface="Roboto"/>
                <a:sym typeface="Roboto"/>
              </a:rPr>
              <a:t>The highlighted word here is the Italian word “decocitone” split into three  sometimes abbreviations </a:t>
            </a:r>
            <a:endParaRPr sz="1050">
              <a:solidFill>
                <a:srgbClr val="131313"/>
              </a:solidFill>
              <a:highlight>
                <a:srgbClr val="F9FAFB"/>
              </a:highlight>
              <a:latin typeface="Roboto"/>
              <a:ea typeface="Roboto"/>
              <a:cs typeface="Roboto"/>
              <a:sym typeface="Roboto"/>
            </a:endParaRPr>
          </a:p>
          <a:p>
            <a:pPr marL="0" lvl="0" indent="0" algn="l" rtl="0">
              <a:spcBef>
                <a:spcPts val="0"/>
              </a:spcBef>
              <a:spcAft>
                <a:spcPts val="0"/>
              </a:spcAft>
              <a:buNone/>
            </a:pPr>
            <a:endParaRPr sz="1050">
              <a:solidFill>
                <a:srgbClr val="131313"/>
              </a:solidFill>
              <a:highlight>
                <a:srgbClr val="F9FAFB"/>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rgbClr val="131313"/>
                </a:solidFill>
                <a:highlight>
                  <a:srgbClr val="F9FAFB"/>
                </a:highlight>
                <a:latin typeface="Roboto"/>
                <a:ea typeface="Roboto"/>
                <a:cs typeface="Roboto"/>
                <a:sym typeface="Roboto"/>
              </a:rPr>
              <a:t>For instance, in line 6 of the Vermont herbal you can see the old Italian word "decoctione" split into "de cocti one".</a:t>
            </a:r>
            <a:endParaRPr sz="1050">
              <a:solidFill>
                <a:srgbClr val="131313"/>
              </a:solidFill>
              <a:highlight>
                <a:srgbClr val="F9FAFB"/>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rgbClr val="921F07"/>
                </a:solidFill>
              </a:rPr>
              <a:t>https://mss-cat.trin.cam.ac.uk/manuscripts/uv/view.php?n=O.2.48</a:t>
            </a:r>
            <a:endParaRPr>
              <a:solidFill>
                <a:srgbClr val="921F07"/>
              </a:solidFill>
            </a:endParaRPr>
          </a:p>
          <a:p>
            <a:pPr marL="0" lvl="0" indent="0" algn="l" rtl="0">
              <a:spcBef>
                <a:spcPts val="0"/>
              </a:spcBef>
              <a:spcAft>
                <a:spcPts val="0"/>
              </a:spcAft>
              <a:buClr>
                <a:schemeClr val="dk1"/>
              </a:buClr>
              <a:buSzPts val="1100"/>
              <a:buFont typeface="Arial"/>
              <a:buNone/>
            </a:pPr>
            <a:r>
              <a:rPr lang="en">
                <a:solidFill>
                  <a:schemeClr val="dk1"/>
                </a:solidFill>
              </a:rPr>
              <a:t>And</a:t>
            </a:r>
            <a:endParaRPr>
              <a:solidFill>
                <a:schemeClr val="dk1"/>
              </a:solidFill>
            </a:endParaRPr>
          </a:p>
          <a:p>
            <a:pPr marL="0" lvl="0" indent="0" algn="l" rtl="0">
              <a:spcBef>
                <a:spcPts val="0"/>
              </a:spcBef>
              <a:spcAft>
                <a:spcPts val="0"/>
              </a:spcAft>
              <a:buClr>
                <a:schemeClr val="dk1"/>
              </a:buClr>
              <a:buSzPts val="1100"/>
              <a:buFont typeface="Arial"/>
              <a:buNone/>
            </a:pPr>
            <a:r>
              <a:rPr lang="en" sz="1400">
                <a:solidFill>
                  <a:srgbClr val="921F07"/>
                </a:solidFill>
              </a:rPr>
              <a:t>Italian Herbal Circa 1500,</a:t>
            </a:r>
            <a:endParaRPr sz="1400">
              <a:solidFill>
                <a:srgbClr val="921F07"/>
              </a:solidFill>
            </a:endParaRPr>
          </a:p>
          <a:p>
            <a:pPr marL="0" lvl="0" indent="0" algn="l" rtl="0">
              <a:spcBef>
                <a:spcPts val="0"/>
              </a:spcBef>
              <a:spcAft>
                <a:spcPts val="0"/>
              </a:spcAft>
              <a:buClr>
                <a:schemeClr val="dk1"/>
              </a:buClr>
              <a:buSzPts val="1100"/>
              <a:buFont typeface="Arial"/>
              <a:buNone/>
            </a:pPr>
            <a:r>
              <a:rPr lang="en" sz="1400">
                <a:solidFill>
                  <a:srgbClr val="921F07"/>
                </a:solidFill>
              </a:rPr>
              <a:t>University of Vermont</a:t>
            </a:r>
            <a:endParaRPr sz="1400">
              <a:solidFill>
                <a:srgbClr val="921F07"/>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sz="1050">
              <a:solidFill>
                <a:srgbClr val="131313"/>
              </a:solidFill>
              <a:highlight>
                <a:srgbClr val="F9FAFB"/>
              </a:highlight>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e65390be4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e65390be4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 could the Voynichese propensities just be abbreviations or shorthand?</a:t>
            </a:r>
            <a:endParaRPr/>
          </a:p>
          <a:p>
            <a:pPr marL="457200" lvl="0" indent="-298450" algn="l" rtl="0">
              <a:spcBef>
                <a:spcPts val="0"/>
              </a:spcBef>
              <a:spcAft>
                <a:spcPts val="0"/>
              </a:spcAft>
              <a:buSzPts val="1100"/>
              <a:buChar char="●"/>
            </a:pPr>
            <a:r>
              <a:rPr lang="en"/>
              <a:t>The results seem inconsistent with this explanation.</a:t>
            </a:r>
            <a:endParaRPr/>
          </a:p>
          <a:p>
            <a:pPr marL="457200" lvl="0" indent="-298450" algn="l" rtl="0">
              <a:spcBef>
                <a:spcPts val="0"/>
              </a:spcBef>
              <a:spcAft>
                <a:spcPts val="0"/>
              </a:spcAft>
              <a:buSzPts val="1100"/>
              <a:buChar char="●"/>
            </a:pPr>
            <a:r>
              <a:rPr lang="en"/>
              <a:t>It doesn’t explain why some tokens that are relatively short are avoided before drawings</a:t>
            </a:r>
            <a:endParaRPr/>
          </a:p>
          <a:p>
            <a:pPr marL="914400" lvl="1" indent="-298450" algn="l" rtl="0">
              <a:spcBef>
                <a:spcPts val="0"/>
              </a:spcBef>
              <a:spcAft>
                <a:spcPts val="0"/>
              </a:spcAft>
              <a:buSzPts val="1100"/>
              <a:buChar char="○"/>
            </a:pPr>
            <a:r>
              <a:rPr lang="en"/>
              <a:t>Doesn’t explain the tilted propensities seen after drawings</a:t>
            </a:r>
            <a:endParaRPr/>
          </a:p>
          <a:p>
            <a:pPr marL="914400" lvl="1" indent="-298450" algn="l" rtl="0">
              <a:spcBef>
                <a:spcPts val="0"/>
              </a:spcBef>
              <a:spcAft>
                <a:spcPts val="0"/>
              </a:spcAft>
              <a:buSzPts val="1100"/>
              <a:buChar char="○"/>
            </a:pPr>
            <a:r>
              <a:rPr lang="en"/>
              <a:t>And at least one of the affinitive tokens before drawings is relatively long</a:t>
            </a:r>
            <a:endParaRPr/>
          </a:p>
          <a:p>
            <a:pPr marL="45720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7204b856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7204b856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So to me the paramount question is… </a:t>
            </a:r>
          </a:p>
          <a:p>
            <a:pPr marL="914400" lvl="1" indent="-298450" algn="l" rtl="0">
              <a:spcBef>
                <a:spcPts val="0"/>
              </a:spcBef>
              <a:spcAft>
                <a:spcPts val="0"/>
              </a:spcAft>
              <a:buSzPts val="1100"/>
              <a:buChar char="●"/>
            </a:pPr>
            <a:r>
              <a:rPr lang="en" dirty="0"/>
              <a:t>Does the script convey meaningful content</a:t>
            </a:r>
          </a:p>
          <a:p>
            <a:pPr marL="914400" lvl="1" indent="-298450" algn="l" rtl="0">
              <a:spcBef>
                <a:spcPts val="0"/>
              </a:spcBef>
              <a:spcAft>
                <a:spcPts val="0"/>
              </a:spcAft>
              <a:buSzPts val="1100"/>
              <a:buChar char="●"/>
            </a:pPr>
            <a:r>
              <a:rPr lang="en" dirty="0"/>
              <a:t>Or is it j</a:t>
            </a:r>
            <a:r>
              <a:rPr lang="en-US" dirty="0"/>
              <a:t>us</a:t>
            </a:r>
            <a:r>
              <a:rPr lang="en" dirty="0"/>
              <a:t>t a work of art intended to appear like it has real content</a:t>
            </a:r>
          </a:p>
          <a:p>
            <a:pPr marL="457200" lvl="0" indent="-298450" algn="l" rtl="0">
              <a:spcBef>
                <a:spcPts val="0"/>
              </a:spcBef>
              <a:spcAft>
                <a:spcPts val="0"/>
              </a:spcAft>
              <a:buSzPts val="1100"/>
              <a:buChar char="●"/>
            </a:pPr>
            <a:r>
              <a:rPr lang="en" dirty="0"/>
              <a:t>Knowing that could guide further research – I for one do not want to waste time trying to decipher the script without having more confidence that it is in fact decipherable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cd5912e23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cd5912e23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What about the splitting of words</a:t>
            </a:r>
            <a:endParaRPr/>
          </a:p>
          <a:p>
            <a:pPr marL="457200" lvl="0" indent="-298450" algn="l" rtl="0">
              <a:spcBef>
                <a:spcPts val="0"/>
              </a:spcBef>
              <a:spcAft>
                <a:spcPts val="0"/>
              </a:spcAft>
              <a:buSzPts val="1100"/>
              <a:buChar char="●"/>
            </a:pPr>
            <a:r>
              <a:rPr lang="en"/>
              <a:t>One way to look into this, is to look at whether the tokens before and after a drawing occurs as a single word elsewhere more often than do the individual tokens</a:t>
            </a:r>
            <a:endParaRPr/>
          </a:p>
          <a:p>
            <a:pPr marL="457200" lvl="0" indent="-298450" algn="l" rtl="0">
              <a:spcBef>
                <a:spcPts val="0"/>
              </a:spcBef>
              <a:spcAft>
                <a:spcPts val="0"/>
              </a:spcAft>
              <a:buSzPts val="1100"/>
              <a:buChar char="●"/>
            </a:pPr>
            <a:r>
              <a:rPr lang="en"/>
              <a:t>Actually the individual tokens generally  occur much more frequently than the joined pair do.</a:t>
            </a:r>
            <a:endParaRPr/>
          </a:p>
          <a:p>
            <a:pPr marL="457200" lvl="0" indent="-298450" algn="l" rtl="0">
              <a:spcBef>
                <a:spcPts val="0"/>
              </a:spcBef>
              <a:spcAft>
                <a:spcPts val="0"/>
              </a:spcAft>
              <a:buSzPts val="1100"/>
              <a:buChar char="●"/>
            </a:pPr>
            <a:r>
              <a:rPr lang="en"/>
              <a:t>But this is an imperfect analysis – it doesn’t provide very strong evidence against the tokens being cases of split words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71cb43b1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71cb43b1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better way to test the idea is to simply redo our analysis but consider each token seen before a drawing to be either a single token or just the leading portion of a word </a:t>
            </a:r>
            <a:endParaRPr/>
          </a:p>
          <a:p>
            <a:pPr marL="457200" lvl="0" indent="-298450" algn="l" rtl="0">
              <a:spcBef>
                <a:spcPts val="0"/>
              </a:spcBef>
              <a:spcAft>
                <a:spcPts val="0"/>
              </a:spcAft>
              <a:buSzPts val="1100"/>
              <a:buChar char="●"/>
            </a:pPr>
            <a:r>
              <a:rPr lang="en"/>
              <a:t>(or the trailing portion, in the case of tokens following a drawing.)</a:t>
            </a:r>
            <a:endParaRPr/>
          </a:p>
          <a:p>
            <a:pPr marL="91440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7342668da1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7342668da1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When we do that, our overall results do not change significantly</a:t>
            </a:r>
            <a:endParaRPr/>
          </a:p>
          <a:p>
            <a:pPr marL="457200" lvl="0" indent="-298450" algn="l" rtl="0">
              <a:spcBef>
                <a:spcPts val="0"/>
              </a:spcBef>
              <a:spcAft>
                <a:spcPts val="0"/>
              </a:spcAft>
              <a:buSzPts val="1100"/>
              <a:buChar char="●"/>
            </a:pPr>
            <a:r>
              <a:rPr lang="en"/>
              <a:t>We still find that there are several tokens with tilted propensities and most of them are the same tokens as from th4</a:t>
            </a:r>
            <a:endParaRPr/>
          </a:p>
          <a:p>
            <a:pPr marL="457200" lvl="0" indent="-298450" algn="l" rtl="0">
              <a:spcBef>
                <a:spcPts val="0"/>
              </a:spcBef>
              <a:spcAft>
                <a:spcPts val="0"/>
              </a:spcAft>
              <a:buSzPts val="1100"/>
              <a:buChar char="●"/>
            </a:pPr>
            <a:r>
              <a:rPr lang="en"/>
              <a:t>We lose two in the BEFORE positions</a:t>
            </a:r>
            <a:endParaRPr/>
          </a:p>
          <a:p>
            <a:pPr marL="457200" lvl="0" indent="-298450" algn="l" rtl="0">
              <a:spcBef>
                <a:spcPts val="0"/>
              </a:spcBef>
              <a:spcAft>
                <a:spcPts val="0"/>
              </a:spcAft>
              <a:buSzPts val="1100"/>
              <a:buChar char="●"/>
            </a:pPr>
            <a:r>
              <a:rPr lang="en"/>
              <a:t>And we pick up two and lose one in the AFTER positions.</a:t>
            </a:r>
            <a:endParaRPr/>
          </a:p>
          <a:p>
            <a:pPr marL="457200" lvl="0" indent="-298450" algn="l" rtl="0">
              <a:spcBef>
                <a:spcPts val="0"/>
              </a:spcBef>
              <a:spcAft>
                <a:spcPts val="0"/>
              </a:spcAft>
              <a:buSzPts val="1100"/>
              <a:buChar char="●"/>
            </a:pPr>
            <a:r>
              <a:rPr lang="en"/>
              <a:t>Six of the tokens remain the same.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7342668da1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7342668da1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e65390be4d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e65390be4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7342668da1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7342668da1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ca52a8db09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ca52a8db09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gave us several different cohorts to analyze – </a:t>
            </a:r>
            <a:endParaRPr/>
          </a:p>
          <a:p>
            <a:pPr marL="914400" lvl="1" indent="-298450" algn="l" rtl="0">
              <a:spcBef>
                <a:spcPts val="0"/>
              </a:spcBef>
              <a:spcAft>
                <a:spcPts val="0"/>
              </a:spcAft>
              <a:buSzPts val="1100"/>
              <a:buChar char="○"/>
            </a:pPr>
            <a:r>
              <a:rPr lang="en"/>
              <a:t>a reference cohort being the MIDDLE set</a:t>
            </a:r>
            <a:endParaRPr/>
          </a:p>
          <a:p>
            <a:pPr marL="914400" lvl="1" indent="-298450" algn="l" rtl="0">
              <a:spcBef>
                <a:spcPts val="0"/>
              </a:spcBef>
              <a:spcAft>
                <a:spcPts val="0"/>
              </a:spcAft>
              <a:buSzPts val="1100"/>
              <a:buChar char="○"/>
            </a:pPr>
            <a:r>
              <a:rPr lang="en"/>
              <a:t>Five primary subject cohorts which are all mutually exclusive</a:t>
            </a:r>
            <a:endParaRPr/>
          </a:p>
          <a:p>
            <a:pPr marL="914400" lvl="1" indent="-298450" algn="l" rtl="0">
              <a:spcBef>
                <a:spcPts val="0"/>
              </a:spcBef>
              <a:spcAft>
                <a:spcPts val="0"/>
              </a:spcAft>
              <a:buSzPts val="1100"/>
              <a:buChar char="○"/>
            </a:pPr>
            <a:r>
              <a:rPr lang="en"/>
              <a:t>And several validation cohorts that were subsets of the reference cohort</a:t>
            </a:r>
            <a:endParaRPr/>
          </a:p>
          <a:p>
            <a:pPr marL="914400" lvl="0" indent="0" algn="l" rtl="0">
              <a:spcBef>
                <a:spcPts val="0"/>
              </a:spcBef>
              <a:spcAft>
                <a:spcPts val="0"/>
              </a:spcAft>
              <a:buNone/>
            </a:pPr>
            <a:r>
              <a:rPr lang="en"/>
              <a:t> </a:t>
            </a:r>
            <a:endParaRPr/>
          </a:p>
          <a:p>
            <a:pPr marL="45720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720c99cfc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720c99cfc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720c99cfc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720c99cfc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e65390be4d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e65390be4d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e65390be4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e65390be4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The impetus for this current study was a particular feature of the script found throughout the manuscript</a:t>
            </a:r>
            <a:endParaRPr dirty="0"/>
          </a:p>
          <a:p>
            <a:pPr marL="457200" lvl="0" indent="-298450" algn="l" rtl="0">
              <a:spcBef>
                <a:spcPts val="0"/>
              </a:spcBef>
              <a:spcAft>
                <a:spcPts val="0"/>
              </a:spcAft>
              <a:buSzPts val="1100"/>
              <a:buChar char="●"/>
            </a:pPr>
            <a:r>
              <a:rPr lang="en" dirty="0"/>
              <a:t>The handwritten “</a:t>
            </a:r>
            <a:r>
              <a:rPr lang="en" dirty="0" err="1"/>
              <a:t>Voynichese</a:t>
            </a:r>
            <a:r>
              <a:rPr lang="en" dirty="0"/>
              <a:t>” script conforms tightly to the shapes of drawn illustrations</a:t>
            </a:r>
            <a:endParaRPr dirty="0"/>
          </a:p>
          <a:p>
            <a:pPr marL="457200" lvl="0" indent="-298450" algn="l" rtl="0">
              <a:spcBef>
                <a:spcPts val="0"/>
              </a:spcBef>
              <a:spcAft>
                <a:spcPts val="0"/>
              </a:spcAft>
              <a:buSzPts val="1100"/>
              <a:buChar char="●"/>
            </a:pPr>
            <a:r>
              <a:rPr lang="en" dirty="0"/>
              <a:t>This is the case for all of the larger drawings of plants that are found in the manuscript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cd5912e2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cd5912e2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7204b8567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7204b8567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All of the paragraph script seems to adhere to left and right margins</a:t>
            </a:r>
            <a:endParaRPr dirty="0"/>
          </a:p>
          <a:p>
            <a:pPr marL="457200" lvl="0" indent="-298450" algn="l" rtl="0">
              <a:spcBef>
                <a:spcPts val="0"/>
              </a:spcBef>
              <a:spcAft>
                <a:spcPts val="0"/>
              </a:spcAft>
              <a:buSzPts val="1100"/>
              <a:buChar char="●"/>
            </a:pPr>
            <a:r>
              <a:rPr lang="en" dirty="0"/>
              <a:t>There is one noticeable exception to that though</a:t>
            </a:r>
            <a:endParaRPr dirty="0"/>
          </a:p>
          <a:p>
            <a:pPr marL="457200" lvl="0" indent="-298450" algn="l" rtl="0">
              <a:spcBef>
                <a:spcPts val="0"/>
              </a:spcBef>
              <a:spcAft>
                <a:spcPts val="0"/>
              </a:spcAft>
              <a:buSzPts val="1100"/>
              <a:buChar char="●"/>
            </a:pPr>
            <a:r>
              <a:rPr lang="en" dirty="0"/>
              <a:t>Folio f81r show an irregular right-hand margins – almost as if the script was intended to be written around a drawing that isn’t present. </a:t>
            </a:r>
            <a:endParaRPr dirty="0"/>
          </a:p>
          <a:p>
            <a:pPr marL="457200" lvl="0" indent="-298450" algn="l" rtl="0">
              <a:spcBef>
                <a:spcPts val="0"/>
              </a:spcBef>
              <a:spcAft>
                <a:spcPts val="0"/>
              </a:spcAft>
              <a:buSzPts val="1100"/>
              <a:buChar char="●"/>
            </a:pPr>
            <a:r>
              <a:rPr lang="en" dirty="0"/>
              <a:t>Perhaps this page represents s distinctly different form of content – like a poem.</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7204b8567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7204b8567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So what did the Scribe intend?</a:t>
            </a:r>
            <a:endParaRPr dirty="0"/>
          </a:p>
          <a:p>
            <a:pPr marL="457200" lvl="0" indent="-298450" algn="l" rtl="0">
              <a:spcBef>
                <a:spcPts val="0"/>
              </a:spcBef>
              <a:spcAft>
                <a:spcPts val="0"/>
              </a:spcAft>
              <a:buSzPts val="1100"/>
              <a:buChar char="●"/>
            </a:pPr>
            <a:r>
              <a:rPr lang="en-US" dirty="0"/>
              <a:t>Was they trying to convey meaningful content</a:t>
            </a:r>
          </a:p>
          <a:p>
            <a:pPr marL="457200" lvl="0" indent="-298450" algn="l" rtl="0">
              <a:spcBef>
                <a:spcPts val="0"/>
              </a:spcBef>
              <a:spcAft>
                <a:spcPts val="0"/>
              </a:spcAft>
              <a:buSzPts val="1100"/>
              <a:buChar char="●"/>
            </a:pPr>
            <a:r>
              <a:rPr lang="en-US" dirty="0"/>
              <a:t>Or were they more concerned with the aesthetic appearance and so were just making up words to fill the spaces tightly around the drawings.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7342668da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7342668d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I’ll try to cover briefly the basic work and findings.</a:t>
            </a:r>
          </a:p>
          <a:p>
            <a:pPr marL="457200" lvl="0" indent="-298450" algn="l" rtl="0">
              <a:spcBef>
                <a:spcPts val="0"/>
              </a:spcBef>
              <a:spcAft>
                <a:spcPts val="0"/>
              </a:spcAft>
              <a:buSzPts val="1100"/>
              <a:buChar char="●"/>
            </a:pPr>
            <a:r>
              <a:rPr lang="en" dirty="0"/>
              <a:t>Some of the findings are not surprising, but a couple of them are not what we would expect.</a:t>
            </a:r>
          </a:p>
          <a:p>
            <a:pPr marL="457200" lvl="0" indent="-298450" algn="l" rtl="0">
              <a:spcBef>
                <a:spcPts val="0"/>
              </a:spcBef>
              <a:spcAft>
                <a:spcPts val="0"/>
              </a:spcAft>
              <a:buSzPts val="1100"/>
              <a:buChar char="●"/>
            </a:pPr>
            <a:r>
              <a:rPr lang="en-US" dirty="0"/>
              <a:t>We’ve done some subsequent analyses to look at possible explanations for those, but I don’t expect to. have time to get into those.</a:t>
            </a:r>
          </a:p>
          <a:p>
            <a:pPr marL="457200" lvl="0" indent="-298450" algn="l" rtl="0">
              <a:spcBef>
                <a:spcPts val="0"/>
              </a:spcBef>
              <a:spcAft>
                <a:spcPts val="0"/>
              </a:spcAft>
              <a:buSzPts val="1100"/>
              <a:buChar char="●"/>
            </a:pPr>
            <a:r>
              <a:rPr lang="en-US" dirty="0"/>
              <a:t>But would be happy to discuss later with anyone that’s interested.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7342668da1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7342668da1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So first we wanted to select a specific subset of the manuscript as a study corpus for our analyses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685800" y="337875"/>
            <a:ext cx="7848600" cy="2499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chemeClr val="dk2"/>
              </a:buClr>
              <a:buSzPts val="5400"/>
              <a:buFont typeface="Arial"/>
              <a:buNone/>
              <a:defRPr sz="54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ubTitle" idx="1"/>
          </p:nvPr>
        </p:nvSpPr>
        <p:spPr>
          <a:xfrm>
            <a:off x="685800" y="3086100"/>
            <a:ext cx="6400800" cy="1314600"/>
          </a:xfrm>
          <a:prstGeom prst="rect">
            <a:avLst/>
          </a:prstGeom>
          <a:noFill/>
          <a:ln>
            <a:noFill/>
          </a:ln>
        </p:spPr>
        <p:txBody>
          <a:bodyPr spcFirstLastPara="1" wrap="square" lIns="91425" tIns="45700" rIns="91425" bIns="45700" anchor="t" anchorCtr="0">
            <a:normAutofit/>
          </a:bodyPr>
          <a:lstStyle>
            <a:lvl1pPr lvl="0" algn="l">
              <a:spcBef>
                <a:spcPts val="480"/>
              </a:spcBef>
              <a:spcAft>
                <a:spcPts val="0"/>
              </a:spcAft>
              <a:buSzPts val="2040"/>
              <a:buNone/>
              <a:defRPr>
                <a:solidFill>
                  <a:srgbClr val="E6300A"/>
                </a:solidFill>
              </a:defRPr>
            </a:lvl1pPr>
            <a:lvl2pPr lvl="1" algn="ctr">
              <a:spcBef>
                <a:spcPts val="400"/>
              </a:spcBef>
              <a:spcAft>
                <a:spcPts val="0"/>
              </a:spcAft>
              <a:buSzPts val="1700"/>
              <a:buNone/>
              <a:defRPr>
                <a:solidFill>
                  <a:srgbClr val="B58A88"/>
                </a:solidFill>
              </a:defRPr>
            </a:lvl2pPr>
            <a:lvl3pPr lvl="2" algn="ctr">
              <a:spcBef>
                <a:spcPts val="360"/>
              </a:spcBef>
              <a:spcAft>
                <a:spcPts val="0"/>
              </a:spcAft>
              <a:buSzPts val="1620"/>
              <a:buNone/>
              <a:defRPr>
                <a:solidFill>
                  <a:srgbClr val="B58A88"/>
                </a:solidFill>
              </a:defRPr>
            </a:lvl3pPr>
            <a:lvl4pPr lvl="3" algn="ctr">
              <a:spcBef>
                <a:spcPts val="320"/>
              </a:spcBef>
              <a:spcAft>
                <a:spcPts val="0"/>
              </a:spcAft>
              <a:buSzPts val="1600"/>
              <a:buNone/>
              <a:defRPr>
                <a:solidFill>
                  <a:srgbClr val="B58A88"/>
                </a:solidFill>
              </a:defRPr>
            </a:lvl4pPr>
            <a:lvl5pPr lvl="4" algn="ctr">
              <a:spcBef>
                <a:spcPts val="280"/>
              </a:spcBef>
              <a:spcAft>
                <a:spcPts val="0"/>
              </a:spcAft>
              <a:buSzPts val="1400"/>
              <a:buNone/>
              <a:defRPr>
                <a:solidFill>
                  <a:srgbClr val="B58A88"/>
                </a:solidFill>
              </a:defRPr>
            </a:lvl5pPr>
            <a:lvl6pPr lvl="5" algn="ctr">
              <a:spcBef>
                <a:spcPts val="260"/>
              </a:spcBef>
              <a:spcAft>
                <a:spcPts val="0"/>
              </a:spcAft>
              <a:buSzPts val="1300"/>
              <a:buNone/>
              <a:defRPr>
                <a:solidFill>
                  <a:srgbClr val="B58A88"/>
                </a:solidFill>
              </a:defRPr>
            </a:lvl6pPr>
            <a:lvl7pPr lvl="6" algn="ctr">
              <a:spcBef>
                <a:spcPts val="260"/>
              </a:spcBef>
              <a:spcAft>
                <a:spcPts val="0"/>
              </a:spcAft>
              <a:buSzPts val="1300"/>
              <a:buNone/>
              <a:defRPr>
                <a:solidFill>
                  <a:srgbClr val="B58A88"/>
                </a:solidFill>
              </a:defRPr>
            </a:lvl7pPr>
            <a:lvl8pPr lvl="7" algn="ctr">
              <a:spcBef>
                <a:spcPts val="260"/>
              </a:spcBef>
              <a:spcAft>
                <a:spcPts val="0"/>
              </a:spcAft>
              <a:buSzPts val="1300"/>
              <a:buNone/>
              <a:defRPr>
                <a:solidFill>
                  <a:srgbClr val="B58A88"/>
                </a:solidFill>
              </a:defRPr>
            </a:lvl8pPr>
            <a:lvl9pPr lvl="8" algn="ctr">
              <a:spcBef>
                <a:spcPts val="260"/>
              </a:spcBef>
              <a:spcAft>
                <a:spcPts val="0"/>
              </a:spcAft>
              <a:buSzPts val="1300"/>
              <a:buNone/>
              <a:defRPr>
                <a:solidFill>
                  <a:srgbClr val="B58A88"/>
                </a:solidFill>
              </a:defRPr>
            </a:lvl9pPr>
          </a:lstStyle>
          <a:p>
            <a:endParaRPr/>
          </a:p>
        </p:txBody>
      </p:sp>
      <p:cxnSp>
        <p:nvCxnSpPr>
          <p:cNvPr id="16" name="Google Shape;16;p2"/>
          <p:cNvCxnSpPr/>
          <p:nvPr/>
        </p:nvCxnSpPr>
        <p:spPr>
          <a:xfrm>
            <a:off x="685800" y="3082290"/>
            <a:ext cx="7848600" cy="1200"/>
          </a:xfrm>
          <a:prstGeom prst="straightConnector1">
            <a:avLst/>
          </a:prstGeom>
          <a:noFill/>
          <a:ln w="19050" cap="flat" cmpd="sng">
            <a:solidFill>
              <a:schemeClr val="dk2"/>
            </a:solidFill>
            <a:prstDash val="solid"/>
            <a:round/>
            <a:headEnd type="none" w="sm" len="sm"/>
            <a:tailEnd type="none" w="sm" len="sm"/>
          </a:ln>
        </p:spPr>
      </p:cxnSp>
      <p:sp>
        <p:nvSpPr>
          <p:cNvPr id="17" name="Google Shape;17;p2"/>
          <p:cNvSpPr txBox="1">
            <a:spLocks noGrp="1"/>
          </p:cNvSpPr>
          <p:nvPr>
            <p:ph type="sldNum" idx="12"/>
          </p:nvPr>
        </p:nvSpPr>
        <p:spPr>
          <a:xfrm>
            <a:off x="8534400" y="-36384"/>
            <a:ext cx="495300" cy="24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spcAft>
                <a:spcPts val="0"/>
              </a:spcAft>
              <a:buNone/>
              <a:defRPr/>
            </a:lvl1pPr>
            <a:lvl2pPr marL="0" lvl="1" indent="0" algn="l" rtl="0">
              <a:spcBef>
                <a:spcPts val="0"/>
              </a:spcBef>
              <a:spcAft>
                <a:spcPts val="0"/>
              </a:spcAft>
              <a:buNone/>
              <a:defRPr/>
            </a:lvl2pPr>
            <a:lvl3pPr marL="0" lvl="2" indent="0" algn="l" rtl="0">
              <a:spcBef>
                <a:spcPts val="0"/>
              </a:spcBef>
              <a:spcAft>
                <a:spcPts val="0"/>
              </a:spcAft>
              <a:buNone/>
              <a:defRPr/>
            </a:lvl3pPr>
            <a:lvl4pPr marL="0" lvl="3" indent="0" algn="l" rtl="0">
              <a:spcBef>
                <a:spcPts val="0"/>
              </a:spcBef>
              <a:spcAft>
                <a:spcPts val="0"/>
              </a:spcAft>
              <a:buNone/>
              <a:defRPr/>
            </a:lvl4pPr>
            <a:lvl5pPr marL="0" lvl="4" indent="0" algn="l" rtl="0">
              <a:spcBef>
                <a:spcPts val="0"/>
              </a:spcBef>
              <a:spcAft>
                <a:spcPts val="0"/>
              </a:spcAft>
              <a:buNone/>
              <a:defRPr/>
            </a:lvl5pPr>
            <a:lvl6pPr marL="0" lvl="5" indent="0" algn="l" rtl="0">
              <a:spcBef>
                <a:spcPts val="0"/>
              </a:spcBef>
              <a:spcAft>
                <a:spcPts val="0"/>
              </a:spcAft>
              <a:buNone/>
              <a:defRPr/>
            </a:lvl6pPr>
            <a:lvl7pPr marL="0" lvl="6" indent="0" algn="l" rtl="0">
              <a:spcBef>
                <a:spcPts val="0"/>
              </a:spcBef>
              <a:spcAft>
                <a:spcPts val="0"/>
              </a:spcAft>
              <a:buNone/>
              <a:defRPr/>
            </a:lvl7pPr>
            <a:lvl8pPr marL="0" lvl="7" indent="0" algn="l" rtl="0">
              <a:spcBef>
                <a:spcPts val="0"/>
              </a:spcBef>
              <a:spcAft>
                <a:spcPts val="0"/>
              </a:spcAft>
              <a:buNone/>
              <a:defRPr/>
            </a:lvl8pPr>
            <a:lvl9pPr marL="0" lvl="8" indent="0" algn="l" rtl="0">
              <a:spcBef>
                <a:spcPts val="0"/>
              </a:spcBef>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18" name="Google Shape;18;p2"/>
          <p:cNvSpPr txBox="1"/>
          <p:nvPr/>
        </p:nvSpPr>
        <p:spPr>
          <a:xfrm>
            <a:off x="6230750" y="4712400"/>
            <a:ext cx="2832000" cy="43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rgbClr val="28A5E9"/>
                </a:solidFill>
              </a:rPr>
              <a:t>QuantumLynx Research </a:t>
            </a:r>
            <a:endParaRPr sz="1600">
              <a:solidFill>
                <a:srgbClr val="28A5E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1">
  <p:cSld name="1_Title and Content_1">
    <p:spTree>
      <p:nvGrpSpPr>
        <p:cNvPr id="1" name="Shape 19"/>
        <p:cNvGrpSpPr/>
        <p:nvPr/>
      </p:nvGrpSpPr>
      <p:grpSpPr>
        <a:xfrm>
          <a:off x="0" y="0"/>
          <a:ext cx="0" cy="0"/>
          <a:chOff x="0" y="0"/>
          <a:chExt cx="0" cy="0"/>
        </a:xfrm>
      </p:grpSpPr>
      <p:sp>
        <p:nvSpPr>
          <p:cNvPr id="20" name="Google Shape;20;p3"/>
          <p:cNvSpPr/>
          <p:nvPr/>
        </p:nvSpPr>
        <p:spPr>
          <a:xfrm>
            <a:off x="5050" y="171625"/>
            <a:ext cx="9138900" cy="43308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 name="Google Shape;21;p3"/>
          <p:cNvSpPr txBox="1">
            <a:spLocks noGrp="1"/>
          </p:cNvSpPr>
          <p:nvPr>
            <p:ph type="title"/>
          </p:nvPr>
        </p:nvSpPr>
        <p:spPr>
          <a:xfrm>
            <a:off x="588450" y="1712425"/>
            <a:ext cx="8229600" cy="7431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2"/>
              </a:buClr>
              <a:buSzPts val="4000"/>
              <a:buFont typeface="Calibri"/>
              <a:buNone/>
              <a:defRPr>
                <a:latin typeface="Calibri"/>
                <a:ea typeface="Calibri"/>
                <a:cs typeface="Calibri"/>
                <a:sym typeface="Calibri"/>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534400" y="-36384"/>
            <a:ext cx="495300" cy="24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spcAft>
                <a:spcPts val="0"/>
              </a:spcAft>
              <a:buNone/>
              <a:defRPr/>
            </a:lvl1pPr>
            <a:lvl2pPr marL="0" lvl="1" indent="0" algn="l" rtl="0">
              <a:spcBef>
                <a:spcPts val="0"/>
              </a:spcBef>
              <a:spcAft>
                <a:spcPts val="0"/>
              </a:spcAft>
              <a:buNone/>
              <a:defRPr/>
            </a:lvl2pPr>
            <a:lvl3pPr marL="0" lvl="2" indent="0" algn="l" rtl="0">
              <a:spcBef>
                <a:spcPts val="0"/>
              </a:spcBef>
              <a:spcAft>
                <a:spcPts val="0"/>
              </a:spcAft>
              <a:buNone/>
              <a:defRPr/>
            </a:lvl3pPr>
            <a:lvl4pPr marL="0" lvl="3" indent="0" algn="l" rtl="0">
              <a:spcBef>
                <a:spcPts val="0"/>
              </a:spcBef>
              <a:spcAft>
                <a:spcPts val="0"/>
              </a:spcAft>
              <a:buNone/>
              <a:defRPr/>
            </a:lvl4pPr>
            <a:lvl5pPr marL="0" lvl="4" indent="0" algn="l" rtl="0">
              <a:spcBef>
                <a:spcPts val="0"/>
              </a:spcBef>
              <a:spcAft>
                <a:spcPts val="0"/>
              </a:spcAft>
              <a:buNone/>
              <a:defRPr/>
            </a:lvl5pPr>
            <a:lvl6pPr marL="0" lvl="5" indent="0" algn="l" rtl="0">
              <a:spcBef>
                <a:spcPts val="0"/>
              </a:spcBef>
              <a:spcAft>
                <a:spcPts val="0"/>
              </a:spcAft>
              <a:buNone/>
              <a:defRPr/>
            </a:lvl6pPr>
            <a:lvl7pPr marL="0" lvl="6" indent="0" algn="l" rtl="0">
              <a:spcBef>
                <a:spcPts val="0"/>
              </a:spcBef>
              <a:spcAft>
                <a:spcPts val="0"/>
              </a:spcAft>
              <a:buNone/>
              <a:defRPr/>
            </a:lvl7pPr>
            <a:lvl8pPr marL="0" lvl="7" indent="0" algn="l" rtl="0">
              <a:spcBef>
                <a:spcPts val="0"/>
              </a:spcBef>
              <a:spcAft>
                <a:spcPts val="0"/>
              </a:spcAft>
              <a:buNone/>
              <a:defRPr/>
            </a:lvl8pPr>
            <a:lvl9pPr marL="0" lvl="8" indent="0" algn="l" rtl="0">
              <a:spcBef>
                <a:spcPts val="0"/>
              </a:spcBef>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23" name="Google Shape;23;p3"/>
          <p:cNvSpPr txBox="1"/>
          <p:nvPr/>
        </p:nvSpPr>
        <p:spPr>
          <a:xfrm>
            <a:off x="6230750" y="4712400"/>
            <a:ext cx="2832000" cy="43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rgbClr val="28A5E9"/>
                </a:solidFill>
              </a:rPr>
              <a:t>QuantumLynx Research </a:t>
            </a:r>
            <a:endParaRPr sz="1600">
              <a:solidFill>
                <a:srgbClr val="28A5E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95250"/>
            <a:ext cx="8229600" cy="7431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457200" y="1200150"/>
            <a:ext cx="8229600" cy="3657600"/>
          </a:xfrm>
          <a:prstGeom prst="rect">
            <a:avLst/>
          </a:prstGeom>
          <a:noFill/>
          <a:ln>
            <a:noFill/>
          </a:ln>
        </p:spPr>
        <p:txBody>
          <a:bodyPr spcFirstLastPara="1" wrap="square" lIns="91425" tIns="45700" rIns="91425" bIns="45700" anchor="t" anchorCtr="0">
            <a:normAutofit/>
          </a:bodyPr>
          <a:lstStyle>
            <a:lvl1pPr marL="457200" lvl="0" indent="-325755" algn="l">
              <a:spcBef>
                <a:spcPts val="360"/>
              </a:spcBef>
              <a:spcAft>
                <a:spcPts val="0"/>
              </a:spcAft>
              <a:buSzPts val="1530"/>
              <a:buChar char="•"/>
              <a:defRPr/>
            </a:lvl1pPr>
            <a:lvl2pPr marL="914400" lvl="1" indent="-325755" algn="l">
              <a:spcBef>
                <a:spcPts val="360"/>
              </a:spcBef>
              <a:spcAft>
                <a:spcPts val="0"/>
              </a:spcAft>
              <a:buSzPts val="1530"/>
              <a:buChar char="•"/>
              <a:defRPr/>
            </a:lvl2pPr>
            <a:lvl3pPr marL="1371600" lvl="2" indent="-331469" algn="l">
              <a:spcBef>
                <a:spcPts val="360"/>
              </a:spcBef>
              <a:spcAft>
                <a:spcPts val="0"/>
              </a:spcAft>
              <a:buSzPts val="162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dirty="0"/>
          </a:p>
        </p:txBody>
      </p:sp>
      <p:sp>
        <p:nvSpPr>
          <p:cNvPr id="27" name="Google Shape;27;p4"/>
          <p:cNvSpPr txBox="1">
            <a:spLocks noGrp="1"/>
          </p:cNvSpPr>
          <p:nvPr>
            <p:ph type="sldNum" idx="12"/>
          </p:nvPr>
        </p:nvSpPr>
        <p:spPr>
          <a:xfrm>
            <a:off x="8534400" y="-36384"/>
            <a:ext cx="495300" cy="246900"/>
          </a:xfrm>
          <a:prstGeom prst="rect">
            <a:avLst/>
          </a:prstGeom>
          <a:noFill/>
          <a:ln>
            <a:noFill/>
          </a:ln>
        </p:spPr>
        <p:txBody>
          <a:bodyPr spcFirstLastPara="1" wrap="square" lIns="91425" tIns="45700" rIns="91425" bIns="45700" anchor="ctr" anchorCtr="0">
            <a:noAutofit/>
          </a:bodyPr>
          <a:lstStyle>
            <a:lvl1pPr marL="0" lvl="0" indent="0" algn="l" rtl="0">
              <a:spcBef>
                <a:spcPts val="0"/>
              </a:spcBef>
              <a:spcAft>
                <a:spcPts val="0"/>
              </a:spcAft>
              <a:buNone/>
              <a:defRPr/>
            </a:lvl1pPr>
            <a:lvl2pPr marL="0" lvl="1" indent="0" algn="l" rtl="0">
              <a:spcBef>
                <a:spcPts val="0"/>
              </a:spcBef>
              <a:spcAft>
                <a:spcPts val="0"/>
              </a:spcAft>
              <a:buNone/>
              <a:defRPr/>
            </a:lvl2pPr>
            <a:lvl3pPr marL="0" lvl="2" indent="0" algn="l" rtl="0">
              <a:spcBef>
                <a:spcPts val="0"/>
              </a:spcBef>
              <a:spcAft>
                <a:spcPts val="0"/>
              </a:spcAft>
              <a:buNone/>
              <a:defRPr/>
            </a:lvl3pPr>
            <a:lvl4pPr marL="0" lvl="3" indent="0" algn="l" rtl="0">
              <a:spcBef>
                <a:spcPts val="0"/>
              </a:spcBef>
              <a:spcAft>
                <a:spcPts val="0"/>
              </a:spcAft>
              <a:buNone/>
              <a:defRPr/>
            </a:lvl4pPr>
            <a:lvl5pPr marL="0" lvl="4" indent="0" algn="l" rtl="0">
              <a:spcBef>
                <a:spcPts val="0"/>
              </a:spcBef>
              <a:spcAft>
                <a:spcPts val="0"/>
              </a:spcAft>
              <a:buNone/>
              <a:defRPr/>
            </a:lvl5pPr>
            <a:lvl6pPr marL="0" lvl="5" indent="0" algn="l" rtl="0">
              <a:spcBef>
                <a:spcPts val="0"/>
              </a:spcBef>
              <a:spcAft>
                <a:spcPts val="0"/>
              </a:spcAft>
              <a:buNone/>
              <a:defRPr/>
            </a:lvl6pPr>
            <a:lvl7pPr marL="0" lvl="6" indent="0" algn="l" rtl="0">
              <a:spcBef>
                <a:spcPts val="0"/>
              </a:spcBef>
              <a:spcAft>
                <a:spcPts val="0"/>
              </a:spcAft>
              <a:buNone/>
              <a:defRPr/>
            </a:lvl7pPr>
            <a:lvl8pPr marL="0" lvl="7" indent="0" algn="l" rtl="0">
              <a:spcBef>
                <a:spcPts val="0"/>
              </a:spcBef>
              <a:spcAft>
                <a:spcPts val="0"/>
              </a:spcAft>
              <a:buNone/>
              <a:defRPr/>
            </a:lvl8pPr>
            <a:lvl9pPr marL="0" lvl="8" indent="0" algn="l" rtl="0">
              <a:spcBef>
                <a:spcPts val="0"/>
              </a:spcBef>
              <a:spcAft>
                <a:spcPts val="0"/>
              </a:spcAft>
              <a:buNone/>
              <a:defRPr/>
            </a:lvl9pPr>
          </a:lstStyle>
          <a:p>
            <a:pPr marL="0" lvl="0" indent="0" algn="l" rtl="0">
              <a:spcBef>
                <a:spcPts val="0"/>
              </a:spcBef>
              <a:spcAft>
                <a:spcPts val="0"/>
              </a:spcAft>
              <a:buNone/>
            </a:pPr>
            <a:fld id="{00000000-1234-1234-1234-123412341234}" type="slidenum">
              <a:rPr lang="en"/>
              <a:t>‹#›</a:t>
            </a:fld>
            <a:endParaRPr/>
          </a:p>
        </p:txBody>
      </p:sp>
      <p:sp>
        <p:nvSpPr>
          <p:cNvPr id="28" name="Google Shape;28;p4"/>
          <p:cNvSpPr txBox="1"/>
          <p:nvPr/>
        </p:nvSpPr>
        <p:spPr>
          <a:xfrm>
            <a:off x="6230750" y="4712400"/>
            <a:ext cx="2832000" cy="43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rgbClr val="28A5E9"/>
                </a:solidFill>
              </a:rPr>
              <a:t>QuantumLynx Research </a:t>
            </a:r>
            <a:endParaRPr sz="1600">
              <a:solidFill>
                <a:srgbClr val="28A5E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171600"/>
          </a:xfrm>
          <a:prstGeom prst="rect">
            <a:avLst/>
          </a:prstGeom>
          <a:solidFill>
            <a:srgbClr val="0FA4E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 name="Google Shape;7;p1"/>
          <p:cNvSpPr txBox="1">
            <a:spLocks noGrp="1"/>
          </p:cNvSpPr>
          <p:nvPr>
            <p:ph type="title"/>
          </p:nvPr>
        </p:nvSpPr>
        <p:spPr>
          <a:xfrm>
            <a:off x="457200" y="400050"/>
            <a:ext cx="8229600" cy="7431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dk2"/>
              </a:buClr>
              <a:buSzPts val="4000"/>
              <a:buFont typeface="Arial"/>
              <a:buNone/>
              <a:defRPr sz="4000" b="0" i="0" u="none" strike="noStrike" cap="none">
                <a:solidFill>
                  <a:schemeClr val="dk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457200" y="1200150"/>
            <a:ext cx="8229600" cy="3657600"/>
          </a:xfrm>
          <a:prstGeom prst="rect">
            <a:avLst/>
          </a:prstGeom>
          <a:noFill/>
          <a:ln>
            <a:noFill/>
          </a:ln>
        </p:spPr>
        <p:txBody>
          <a:bodyPr spcFirstLastPara="1" wrap="square" lIns="91425" tIns="45700" rIns="91425" bIns="45700" anchor="t" anchorCtr="0">
            <a:normAutofit/>
          </a:bodyPr>
          <a:lstStyle>
            <a:lvl1pPr marL="457200" marR="0" lvl="0" indent="-358140" algn="l" rtl="0">
              <a:spcBef>
                <a:spcPts val="480"/>
              </a:spcBef>
              <a:spcAft>
                <a:spcPts val="0"/>
              </a:spcAft>
              <a:buClr>
                <a:schemeClr val="accent1"/>
              </a:buClr>
              <a:buSzPts val="2040"/>
              <a:buFont typeface="Arial"/>
              <a:buChar char="•"/>
              <a:defRPr sz="2400" b="0" i="0" u="none" strike="noStrike" cap="none">
                <a:solidFill>
                  <a:schemeClr val="dk1"/>
                </a:solidFill>
                <a:latin typeface="Arial"/>
                <a:ea typeface="Arial"/>
                <a:cs typeface="Arial"/>
                <a:sym typeface="Arial"/>
              </a:defRPr>
            </a:lvl1pPr>
            <a:lvl2pPr marL="914400" marR="0" lvl="1" indent="-336550" algn="l" rtl="0">
              <a:spcBef>
                <a:spcPts val="400"/>
              </a:spcBef>
              <a:spcAft>
                <a:spcPts val="0"/>
              </a:spcAft>
              <a:buClr>
                <a:schemeClr val="accent1"/>
              </a:buClr>
              <a:buSzPts val="1700"/>
              <a:buFont typeface="Arial"/>
              <a:buChar char="•"/>
              <a:defRPr sz="2000" b="0" i="0" u="none" strike="noStrike" cap="none">
                <a:solidFill>
                  <a:schemeClr val="dk1"/>
                </a:solidFill>
                <a:latin typeface="Arial"/>
                <a:ea typeface="Arial"/>
                <a:cs typeface="Arial"/>
                <a:sym typeface="Arial"/>
              </a:defRPr>
            </a:lvl2pPr>
            <a:lvl3pPr marL="1371600" marR="0" lvl="2" indent="-331469" algn="l" rtl="0">
              <a:spcBef>
                <a:spcPts val="360"/>
              </a:spcBef>
              <a:spcAft>
                <a:spcPts val="0"/>
              </a:spcAft>
              <a:buClr>
                <a:schemeClr val="accent1"/>
              </a:buClr>
              <a:buSzPts val="1620"/>
              <a:buFont typeface="Arial"/>
              <a:buChar char="•"/>
              <a:defRPr sz="18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1150" algn="l" rtl="0">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spcBef>
                <a:spcPts val="260"/>
              </a:spcBef>
              <a:spcAft>
                <a:spcPts val="0"/>
              </a:spcAft>
              <a:buClr>
                <a:schemeClr val="accent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9" name="Google Shape;9;p1"/>
          <p:cNvSpPr/>
          <p:nvPr/>
        </p:nvSpPr>
        <p:spPr>
          <a:xfrm>
            <a:off x="0" y="4678138"/>
            <a:ext cx="9144000" cy="499800"/>
          </a:xfrm>
          <a:prstGeom prst="rect">
            <a:avLst/>
          </a:prstGeom>
          <a:solidFill>
            <a:srgbClr val="2925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 name="Google Shape;10;p1"/>
          <p:cNvSpPr txBox="1">
            <a:spLocks noGrp="1"/>
          </p:cNvSpPr>
          <p:nvPr>
            <p:ph type="sldNum" idx="12"/>
          </p:nvPr>
        </p:nvSpPr>
        <p:spPr>
          <a:xfrm>
            <a:off x="8191500" y="-37659"/>
            <a:ext cx="495300" cy="24690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1400" b="1" i="0" u="none" strike="noStrike" cap="none">
                <a:solidFill>
                  <a:srgbClr val="FFFFFF"/>
                </a:solidFill>
                <a:latin typeface="Arial"/>
                <a:ea typeface="Arial"/>
                <a:cs typeface="Arial"/>
                <a:sym typeface="Arial"/>
              </a:defRPr>
            </a:lvl1pPr>
            <a:lvl2pPr marL="0" marR="0" lvl="1" indent="0" algn="l" rtl="0">
              <a:spcBef>
                <a:spcPts val="0"/>
              </a:spcBef>
              <a:spcAft>
                <a:spcPts val="0"/>
              </a:spcAft>
              <a:buNone/>
              <a:defRPr sz="1400" b="1" i="0" u="none" strike="noStrike" cap="none">
                <a:solidFill>
                  <a:srgbClr val="FFFFFF"/>
                </a:solidFill>
                <a:latin typeface="Arial"/>
                <a:ea typeface="Arial"/>
                <a:cs typeface="Arial"/>
                <a:sym typeface="Arial"/>
              </a:defRPr>
            </a:lvl2pPr>
            <a:lvl3pPr marL="0" marR="0" lvl="2" indent="0" algn="l" rtl="0">
              <a:spcBef>
                <a:spcPts val="0"/>
              </a:spcBef>
              <a:spcAft>
                <a:spcPts val="0"/>
              </a:spcAft>
              <a:buNone/>
              <a:defRPr sz="1400" b="1" i="0" u="none" strike="noStrike" cap="none">
                <a:solidFill>
                  <a:srgbClr val="FFFFFF"/>
                </a:solidFill>
                <a:latin typeface="Arial"/>
                <a:ea typeface="Arial"/>
                <a:cs typeface="Arial"/>
                <a:sym typeface="Arial"/>
              </a:defRPr>
            </a:lvl3pPr>
            <a:lvl4pPr marL="0" marR="0" lvl="3" indent="0" algn="l" rtl="0">
              <a:spcBef>
                <a:spcPts val="0"/>
              </a:spcBef>
              <a:spcAft>
                <a:spcPts val="0"/>
              </a:spcAft>
              <a:buNone/>
              <a:defRPr sz="1400" b="1" i="0" u="none" strike="noStrike" cap="none">
                <a:solidFill>
                  <a:srgbClr val="FFFFFF"/>
                </a:solidFill>
                <a:latin typeface="Arial"/>
                <a:ea typeface="Arial"/>
                <a:cs typeface="Arial"/>
                <a:sym typeface="Arial"/>
              </a:defRPr>
            </a:lvl4pPr>
            <a:lvl5pPr marL="0" marR="0" lvl="4" indent="0" algn="l" rtl="0">
              <a:spcBef>
                <a:spcPts val="0"/>
              </a:spcBef>
              <a:spcAft>
                <a:spcPts val="0"/>
              </a:spcAft>
              <a:buNone/>
              <a:defRPr sz="1400" b="1" i="0" u="none" strike="noStrike" cap="none">
                <a:solidFill>
                  <a:srgbClr val="FFFFFF"/>
                </a:solidFill>
                <a:latin typeface="Arial"/>
                <a:ea typeface="Arial"/>
                <a:cs typeface="Arial"/>
                <a:sym typeface="Arial"/>
              </a:defRPr>
            </a:lvl5pPr>
            <a:lvl6pPr marL="0" marR="0" lvl="5" indent="0" algn="l" rtl="0">
              <a:spcBef>
                <a:spcPts val="0"/>
              </a:spcBef>
              <a:spcAft>
                <a:spcPts val="0"/>
              </a:spcAft>
              <a:buNone/>
              <a:defRPr sz="1400" b="1" i="0" u="none" strike="noStrike" cap="none">
                <a:solidFill>
                  <a:srgbClr val="FFFFFF"/>
                </a:solidFill>
                <a:latin typeface="Arial"/>
                <a:ea typeface="Arial"/>
                <a:cs typeface="Arial"/>
                <a:sym typeface="Arial"/>
              </a:defRPr>
            </a:lvl6pPr>
            <a:lvl7pPr marL="0" marR="0" lvl="6" indent="0" algn="l" rtl="0">
              <a:spcBef>
                <a:spcPts val="0"/>
              </a:spcBef>
              <a:spcAft>
                <a:spcPts val="0"/>
              </a:spcAft>
              <a:buNone/>
              <a:defRPr sz="1400" b="1" i="0" u="none" strike="noStrike" cap="none">
                <a:solidFill>
                  <a:srgbClr val="FFFFFF"/>
                </a:solidFill>
                <a:latin typeface="Arial"/>
                <a:ea typeface="Arial"/>
                <a:cs typeface="Arial"/>
                <a:sym typeface="Arial"/>
              </a:defRPr>
            </a:lvl7pPr>
            <a:lvl8pPr marL="0" marR="0" lvl="7" indent="0" algn="l" rtl="0">
              <a:spcBef>
                <a:spcPts val="0"/>
              </a:spcBef>
              <a:spcAft>
                <a:spcPts val="0"/>
              </a:spcAft>
              <a:buNone/>
              <a:defRPr sz="1400" b="1" i="0" u="none" strike="noStrike" cap="none">
                <a:solidFill>
                  <a:srgbClr val="FFFFFF"/>
                </a:solidFill>
                <a:latin typeface="Arial"/>
                <a:ea typeface="Arial"/>
                <a:cs typeface="Arial"/>
                <a:sym typeface="Arial"/>
              </a:defRPr>
            </a:lvl8pPr>
            <a:lvl9pPr marL="0" marR="0" lvl="8" indent="0" algn="l" rtl="0">
              <a:spcBef>
                <a:spcPts val="0"/>
              </a:spcBef>
              <a:spcAft>
                <a:spcPts val="0"/>
              </a:spcAft>
              <a:buNone/>
              <a:defRPr sz="140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pic>
        <p:nvPicPr>
          <p:cNvPr id="11" name="Google Shape;11;p1"/>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7875" y="4678150"/>
            <a:ext cx="1441710" cy="453800"/>
          </a:xfrm>
          <a:prstGeom prst="rect">
            <a:avLst/>
          </a:prstGeom>
          <a:noFill/>
          <a:ln>
            <a:noFill/>
          </a:ln>
        </p:spPr>
      </p:pic>
      <p:sp>
        <p:nvSpPr>
          <p:cNvPr id="12" name="Google Shape;12;p1"/>
          <p:cNvSpPr/>
          <p:nvPr/>
        </p:nvSpPr>
        <p:spPr>
          <a:xfrm>
            <a:off x="0" y="4506550"/>
            <a:ext cx="9144000" cy="171600"/>
          </a:xfrm>
          <a:prstGeom prst="rect">
            <a:avLst/>
          </a:prstGeom>
          <a:solidFill>
            <a:srgbClr val="0FA4E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42.xml"/><Relationship Id="rId16"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a:off x="685800" y="337875"/>
            <a:ext cx="7848600" cy="2499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4000" dirty="0"/>
              <a:t>Subtle Signs</a:t>
            </a:r>
            <a:endParaRPr sz="4000" dirty="0"/>
          </a:p>
          <a:p>
            <a:pPr marL="0" lvl="0" indent="0" algn="ctr" rtl="0">
              <a:spcBef>
                <a:spcPts val="0"/>
              </a:spcBef>
              <a:spcAft>
                <a:spcPts val="0"/>
              </a:spcAft>
              <a:buNone/>
            </a:pPr>
            <a:r>
              <a:rPr lang="en" sz="3000" dirty="0"/>
              <a:t>of</a:t>
            </a:r>
            <a:endParaRPr sz="3000" dirty="0"/>
          </a:p>
          <a:p>
            <a:pPr marL="0" lvl="0" indent="0" algn="ctr" rtl="0">
              <a:spcBef>
                <a:spcPts val="0"/>
              </a:spcBef>
              <a:spcAft>
                <a:spcPts val="0"/>
              </a:spcAft>
              <a:buNone/>
            </a:pPr>
            <a:r>
              <a:rPr lang="en" sz="4000" dirty="0"/>
              <a:t>Scribal Intent </a:t>
            </a:r>
            <a:endParaRPr sz="4000" dirty="0"/>
          </a:p>
          <a:p>
            <a:pPr marL="0" lvl="0" indent="0" algn="ctr" rtl="0">
              <a:spcBef>
                <a:spcPts val="0"/>
              </a:spcBef>
              <a:spcAft>
                <a:spcPts val="0"/>
              </a:spcAft>
              <a:buNone/>
            </a:pPr>
            <a:r>
              <a:rPr lang="en" sz="3000" dirty="0"/>
              <a:t>in the</a:t>
            </a:r>
            <a:endParaRPr sz="3000" dirty="0"/>
          </a:p>
          <a:p>
            <a:pPr marL="0" lvl="0" indent="0" algn="ctr" rtl="0">
              <a:spcBef>
                <a:spcPts val="0"/>
              </a:spcBef>
              <a:spcAft>
                <a:spcPts val="0"/>
              </a:spcAft>
              <a:buNone/>
            </a:pPr>
            <a:r>
              <a:rPr lang="en" sz="4000" dirty="0" err="1"/>
              <a:t>Voynich</a:t>
            </a:r>
            <a:r>
              <a:rPr lang="en" sz="4000" dirty="0"/>
              <a:t> Manuscript</a:t>
            </a:r>
            <a:endParaRPr sz="4000" dirty="0"/>
          </a:p>
        </p:txBody>
      </p:sp>
      <p:sp>
        <p:nvSpPr>
          <p:cNvPr id="34" name="Google Shape;34;p5"/>
          <p:cNvSpPr txBox="1">
            <a:spLocks noGrp="1"/>
          </p:cNvSpPr>
          <p:nvPr>
            <p:ph type="subTitle" idx="1"/>
          </p:nvPr>
        </p:nvSpPr>
        <p:spPr>
          <a:xfrm>
            <a:off x="685800" y="3086100"/>
            <a:ext cx="6400800" cy="1314600"/>
          </a:xfrm>
          <a:prstGeom prst="rect">
            <a:avLst/>
          </a:prstGeom>
        </p:spPr>
        <p:txBody>
          <a:bodyPr spcFirstLastPara="1" wrap="square" lIns="91425" tIns="45700" rIns="91425" bIns="45700" anchor="t" anchorCtr="0">
            <a:normAutofit/>
          </a:bodyPr>
          <a:lstStyle/>
          <a:p>
            <a:pPr marL="0" lvl="0" indent="0" algn="l" rtl="0">
              <a:spcBef>
                <a:spcPts val="480"/>
              </a:spcBef>
              <a:spcAft>
                <a:spcPts val="0"/>
              </a:spcAft>
              <a:buNone/>
            </a:pPr>
            <a:r>
              <a:rPr lang="en" dirty="0"/>
              <a:t>Andrew Steckley, PhD</a:t>
            </a:r>
            <a:endParaRPr dirty="0"/>
          </a:p>
          <a:p>
            <a:pPr marL="0" lvl="0" indent="0" algn="l" rtl="0">
              <a:spcBef>
                <a:spcPts val="480"/>
              </a:spcBef>
              <a:spcAft>
                <a:spcPts val="0"/>
              </a:spcAft>
              <a:buNone/>
            </a:pPr>
            <a:r>
              <a:rPr lang="en" dirty="0"/>
              <a:t>Noah Steckley</a:t>
            </a:r>
            <a:endParaRPr dirty="0"/>
          </a:p>
        </p:txBody>
      </p:sp>
      <p:sp>
        <p:nvSpPr>
          <p:cNvPr id="35" name="Google Shape;35;p5"/>
          <p:cNvSpPr txBox="1">
            <a:spLocks noGrp="1"/>
          </p:cNvSpPr>
          <p:nvPr>
            <p:ph type="subTitle" idx="1"/>
          </p:nvPr>
        </p:nvSpPr>
        <p:spPr>
          <a:xfrm>
            <a:off x="3464644" y="4236246"/>
            <a:ext cx="5543700" cy="543000"/>
          </a:xfrm>
          <a:prstGeom prst="rect">
            <a:avLst/>
          </a:prstGeom>
        </p:spPr>
        <p:txBody>
          <a:bodyPr spcFirstLastPara="1" wrap="square" lIns="91425" tIns="45700" rIns="91425" bIns="45700" anchor="t" anchorCtr="0">
            <a:normAutofit fontScale="70000" lnSpcReduction="20000"/>
          </a:bodyPr>
          <a:lstStyle/>
          <a:p>
            <a:pPr marL="0" lvl="0" indent="0" algn="l" rtl="0">
              <a:lnSpc>
                <a:spcPct val="115000"/>
              </a:lnSpc>
              <a:spcBef>
                <a:spcPts val="1800"/>
              </a:spcBef>
              <a:spcAft>
                <a:spcPts val="400"/>
              </a:spcAft>
              <a:buNone/>
            </a:pPr>
            <a:r>
              <a:rPr lang="en" sz="1500" dirty="0" err="1">
                <a:solidFill>
                  <a:srgbClr val="131313"/>
                </a:solidFill>
              </a:rPr>
              <a:t>Histocrypt</a:t>
            </a:r>
            <a:r>
              <a:rPr lang="en" sz="1500" dirty="0">
                <a:solidFill>
                  <a:srgbClr val="131313"/>
                </a:solidFill>
              </a:rPr>
              <a:t> 2024,   June 25-27, 2024, Oxford/Bletchley Park, UK</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Transliterations</a:t>
            </a:r>
            <a:endParaRPr/>
          </a:p>
        </p:txBody>
      </p:sp>
      <p:sp>
        <p:nvSpPr>
          <p:cNvPr id="144" name="Google Shape;144;p14"/>
          <p:cNvSpPr txBox="1">
            <a:spLocks noGrp="1"/>
          </p:cNvSpPr>
          <p:nvPr>
            <p:ph type="body" idx="1"/>
          </p:nvPr>
        </p:nvSpPr>
        <p:spPr>
          <a:xfrm>
            <a:off x="354475" y="838350"/>
            <a:ext cx="5471700" cy="3657600"/>
          </a:xfrm>
          <a:prstGeom prst="rect">
            <a:avLst/>
          </a:prstGeom>
        </p:spPr>
        <p:txBody>
          <a:bodyPr spcFirstLastPara="1" wrap="square" lIns="91425" tIns="45700" rIns="91425" bIns="45700" anchor="t" anchorCtr="0">
            <a:normAutofit lnSpcReduction="10000"/>
          </a:bodyPr>
          <a:lstStyle/>
          <a:p>
            <a:pPr marL="342900" indent="-342900"/>
            <a:r>
              <a:rPr lang="en" dirty="0"/>
              <a:t>Zandbergen and </a:t>
            </a:r>
            <a:r>
              <a:rPr lang="en" dirty="0" err="1"/>
              <a:t>Landini</a:t>
            </a:r>
            <a:r>
              <a:rPr lang="en" dirty="0"/>
              <a:t> using their </a:t>
            </a:r>
            <a:br>
              <a:rPr lang="en" dirty="0"/>
            </a:br>
            <a:r>
              <a:rPr lang="en" dirty="0"/>
              <a:t>EVA (Extensible </a:t>
            </a:r>
            <a:r>
              <a:rPr lang="en" dirty="0" err="1"/>
              <a:t>Voynich</a:t>
            </a:r>
            <a:r>
              <a:rPr lang="en" dirty="0"/>
              <a:t> Alphabet)</a:t>
            </a:r>
          </a:p>
          <a:p>
            <a:pPr marL="342900" indent="-342900"/>
            <a:endParaRPr lang="en" dirty="0"/>
          </a:p>
          <a:p>
            <a:pPr marL="800100" lvl="1" indent="-342900"/>
            <a:r>
              <a:rPr lang="en" dirty="0"/>
              <a:t>Differentiates glyphs and tokens by location in paragraphs, non-paragraphs, isolated labels</a:t>
            </a:r>
          </a:p>
          <a:p>
            <a:pPr marL="800100" lvl="1" indent="-342900"/>
            <a:r>
              <a:rPr lang="en" dirty="0"/>
              <a:t>Indicates glyphs whose identification is uncertain</a:t>
            </a:r>
          </a:p>
          <a:p>
            <a:pPr marL="800100" lvl="1" indent="-342900"/>
            <a:r>
              <a:rPr lang="en" dirty="0"/>
              <a:t>Indicates if a token is adjacent to drawings and in terminal positions of lines</a:t>
            </a:r>
            <a:endParaRPr dirty="0"/>
          </a:p>
        </p:txBody>
      </p:sp>
      <p:pic>
        <p:nvPicPr>
          <p:cNvPr id="145" name="Google Shape;145;p1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662800" y="1095950"/>
            <a:ext cx="3344051" cy="2741500"/>
          </a:xfrm>
          <a:prstGeom prst="rect">
            <a:avLst/>
          </a:prstGeom>
          <a:noFill/>
          <a:ln>
            <a:noFill/>
          </a:ln>
        </p:spPr>
      </p:pic>
      <p:sp>
        <p:nvSpPr>
          <p:cNvPr id="146" name="Google Shape;146;p14"/>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5"/>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Selected Content</a:t>
            </a:r>
            <a:endParaRPr/>
          </a:p>
        </p:txBody>
      </p:sp>
      <p:sp>
        <p:nvSpPr>
          <p:cNvPr id="152" name="Google Shape;152;p15"/>
          <p:cNvSpPr txBox="1">
            <a:spLocks noGrp="1"/>
          </p:cNvSpPr>
          <p:nvPr>
            <p:ph type="body" idx="1"/>
          </p:nvPr>
        </p:nvSpPr>
        <p:spPr>
          <a:xfrm>
            <a:off x="457200" y="863275"/>
            <a:ext cx="3884100" cy="3589800"/>
          </a:xfrm>
          <a:prstGeom prst="rect">
            <a:avLst/>
          </a:prstGeom>
        </p:spPr>
        <p:txBody>
          <a:bodyPr spcFirstLastPara="1" wrap="square" lIns="91425" tIns="45700" rIns="91425" bIns="45700" anchor="t" anchorCtr="0">
            <a:normAutofit fontScale="92500" lnSpcReduction="20000"/>
          </a:bodyPr>
          <a:lstStyle/>
          <a:p>
            <a:pPr marL="457200" lvl="0" indent="-318468" algn="l" rtl="0">
              <a:spcBef>
                <a:spcPts val="360"/>
              </a:spcBef>
              <a:spcAft>
                <a:spcPts val="0"/>
              </a:spcAft>
              <a:buSzPct val="63750"/>
              <a:buChar char="●"/>
            </a:pPr>
            <a:r>
              <a:rPr lang="en"/>
              <a:t>Limited to a single topic and a single scribe. 	</a:t>
            </a:r>
            <a:endParaRPr/>
          </a:p>
          <a:p>
            <a:pPr marL="914400" lvl="1" indent="-318468" algn="l" rtl="0">
              <a:spcBef>
                <a:spcPts val="0"/>
              </a:spcBef>
              <a:spcAft>
                <a:spcPts val="0"/>
              </a:spcAft>
              <a:buSzPct val="76500"/>
              <a:buChar char="○"/>
            </a:pPr>
            <a:r>
              <a:rPr lang="en"/>
              <a:t>A homogeneous corpus helps avoid the obscuring of significant attributes by multiple contributory factors. 				</a:t>
            </a:r>
            <a:endParaRPr/>
          </a:p>
          <a:p>
            <a:pPr marL="914400" lvl="1" indent="-318468" algn="l" rtl="0">
              <a:spcBef>
                <a:spcPts val="0"/>
              </a:spcBef>
              <a:spcAft>
                <a:spcPts val="0"/>
              </a:spcAft>
              <a:buSzPct val="76500"/>
              <a:buChar char="○"/>
            </a:pPr>
            <a:r>
              <a:rPr lang="en"/>
              <a:t>Supports independent and explicit consideration as to whether conclusions, once drawn, likely apply to the rest of the manuscript </a:t>
            </a:r>
            <a:endParaRPr/>
          </a:p>
        </p:txBody>
      </p:sp>
      <p:pic>
        <p:nvPicPr>
          <p:cNvPr id="153" name="Google Shape;153;p15"/>
          <p:cNvPicPr preferRelativeResize="0"/>
          <p:nvPr/>
        </p:nvPicPr>
        <p:blipFill>
          <a:blip r:embed="rId3">
            <a:alphaModFix/>
          </a:blip>
          <a:stretch>
            <a:fillRect/>
          </a:stretch>
        </p:blipFill>
        <p:spPr>
          <a:xfrm>
            <a:off x="4519638" y="804850"/>
            <a:ext cx="4410075" cy="3533775"/>
          </a:xfrm>
          <a:prstGeom prst="rect">
            <a:avLst/>
          </a:prstGeom>
          <a:noFill/>
          <a:ln>
            <a:noFill/>
          </a:ln>
        </p:spPr>
      </p:pic>
      <p:sp>
        <p:nvSpPr>
          <p:cNvPr id="154" name="Google Shape;154;p15"/>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6"/>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Selected Content</a:t>
            </a:r>
            <a:endParaRPr/>
          </a:p>
        </p:txBody>
      </p:sp>
      <p:pic>
        <p:nvPicPr>
          <p:cNvPr id="160" name="Google Shape;160;p16"/>
          <p:cNvPicPr preferRelativeResize="0"/>
          <p:nvPr/>
        </p:nvPicPr>
        <p:blipFill>
          <a:blip r:embed="rId3">
            <a:alphaModFix/>
          </a:blip>
          <a:stretch>
            <a:fillRect/>
          </a:stretch>
        </p:blipFill>
        <p:spPr>
          <a:xfrm>
            <a:off x="849237" y="836475"/>
            <a:ext cx="7589964" cy="3657600"/>
          </a:xfrm>
          <a:prstGeom prst="rect">
            <a:avLst/>
          </a:prstGeom>
          <a:noFill/>
          <a:ln>
            <a:noFill/>
          </a:ln>
        </p:spPr>
      </p:pic>
      <p:sp>
        <p:nvSpPr>
          <p:cNvPr id="161" name="Google Shape;161;p16"/>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title"/>
          </p:nvPr>
        </p:nvSpPr>
        <p:spPr>
          <a:xfrm>
            <a:off x="588450" y="1712425"/>
            <a:ext cx="8229600" cy="743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Token Cohorts</a:t>
            </a:r>
            <a:endParaRPr/>
          </a:p>
        </p:txBody>
      </p:sp>
      <p:sp>
        <p:nvSpPr>
          <p:cNvPr id="167" name="Google Shape;167;p17"/>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Mutually Exclusive Subject Cohorts </a:t>
            </a:r>
            <a:endParaRPr/>
          </a:p>
        </p:txBody>
      </p:sp>
      <p:pic>
        <p:nvPicPr>
          <p:cNvPr id="254" name="Google Shape;254;p2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456325" y="1047575"/>
            <a:ext cx="3604349" cy="3353275"/>
          </a:xfrm>
          <a:prstGeom prst="rect">
            <a:avLst/>
          </a:prstGeom>
          <a:noFill/>
          <a:ln>
            <a:noFill/>
          </a:ln>
        </p:spPr>
      </p:pic>
      <p:sp>
        <p:nvSpPr>
          <p:cNvPr id="255" name="Google Shape;255;p28"/>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Separate Token Cohorts</a:t>
            </a:r>
            <a:endParaRPr/>
          </a:p>
        </p:txBody>
      </p:sp>
      <p:pic>
        <p:nvPicPr>
          <p:cNvPr id="173" name="Google Shape;173;p1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69138" y="1325038"/>
            <a:ext cx="4405723" cy="2950624"/>
          </a:xfrm>
          <a:prstGeom prst="rect">
            <a:avLst/>
          </a:prstGeom>
          <a:noFill/>
          <a:ln>
            <a:noFill/>
          </a:ln>
        </p:spPr>
      </p:pic>
      <p:sp>
        <p:nvSpPr>
          <p:cNvPr id="174" name="Google Shape;174;p18"/>
          <p:cNvSpPr txBox="1">
            <a:spLocks noGrp="1"/>
          </p:cNvSpPr>
          <p:nvPr>
            <p:ph type="body" idx="1"/>
          </p:nvPr>
        </p:nvSpPr>
        <p:spPr>
          <a:xfrm>
            <a:off x="457200" y="971550"/>
            <a:ext cx="8229600" cy="3657600"/>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SzPts val="1018"/>
              <a:buNone/>
            </a:pPr>
            <a:r>
              <a:rPr lang="en" sz="2420" b="1">
                <a:solidFill>
                  <a:srgbClr val="FF0000"/>
                </a:solidFill>
              </a:rPr>
              <a:t>MIDDLE</a:t>
            </a:r>
            <a:endParaRPr sz="2420" b="1">
              <a:solidFill>
                <a:srgbClr val="FF0000"/>
              </a:solidFill>
            </a:endParaRPr>
          </a:p>
        </p:txBody>
      </p:sp>
      <p:sp>
        <p:nvSpPr>
          <p:cNvPr id="175" name="Google Shape;175;p18"/>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Separate Token Cohorts</a:t>
            </a:r>
            <a:endParaRPr/>
          </a:p>
        </p:txBody>
      </p:sp>
      <p:pic>
        <p:nvPicPr>
          <p:cNvPr id="181" name="Google Shape;181;p1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66100" y="1325037"/>
            <a:ext cx="4411800" cy="2950626"/>
          </a:xfrm>
          <a:prstGeom prst="rect">
            <a:avLst/>
          </a:prstGeom>
          <a:noFill/>
          <a:ln>
            <a:noFill/>
          </a:ln>
        </p:spPr>
      </p:pic>
      <p:sp>
        <p:nvSpPr>
          <p:cNvPr id="182" name="Google Shape;182;p19"/>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16</a:t>
            </a:fld>
            <a:endParaRPr/>
          </a:p>
        </p:txBody>
      </p:sp>
      <p:sp>
        <p:nvSpPr>
          <p:cNvPr id="183" name="Google Shape;183;p19"/>
          <p:cNvSpPr txBox="1">
            <a:spLocks noGrp="1"/>
          </p:cNvSpPr>
          <p:nvPr>
            <p:ph type="body" idx="1"/>
          </p:nvPr>
        </p:nvSpPr>
        <p:spPr>
          <a:xfrm>
            <a:off x="457200" y="971550"/>
            <a:ext cx="8229600" cy="3657600"/>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SzPts val="1018"/>
              <a:buNone/>
            </a:pPr>
            <a:r>
              <a:rPr lang="en" sz="2420" b="1">
                <a:solidFill>
                  <a:srgbClr val="FF0000"/>
                </a:solidFill>
              </a:rPr>
              <a:t>TOP</a:t>
            </a:r>
            <a:endParaRPr sz="2420" b="1">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Separate Token Cohorts</a:t>
            </a:r>
            <a:endParaRPr/>
          </a:p>
        </p:txBody>
      </p:sp>
      <p:sp>
        <p:nvSpPr>
          <p:cNvPr id="189" name="Google Shape;189;p20"/>
          <p:cNvSpPr txBox="1">
            <a:spLocks noGrp="1"/>
          </p:cNvSpPr>
          <p:nvPr>
            <p:ph type="body" idx="1"/>
          </p:nvPr>
        </p:nvSpPr>
        <p:spPr>
          <a:xfrm>
            <a:off x="457200" y="971550"/>
            <a:ext cx="8229600" cy="3657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
              <a:t>	</a:t>
            </a:r>
            <a:endParaRPr/>
          </a:p>
        </p:txBody>
      </p:sp>
      <p:pic>
        <p:nvPicPr>
          <p:cNvPr id="190" name="Google Shape;190;p2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60468" y="1325038"/>
            <a:ext cx="4423064" cy="2950624"/>
          </a:xfrm>
          <a:prstGeom prst="rect">
            <a:avLst/>
          </a:prstGeom>
          <a:noFill/>
          <a:ln>
            <a:noFill/>
          </a:ln>
        </p:spPr>
      </p:pic>
      <p:sp>
        <p:nvSpPr>
          <p:cNvPr id="191" name="Google Shape;191;p20"/>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17</a:t>
            </a:fld>
            <a:endParaRPr/>
          </a:p>
        </p:txBody>
      </p:sp>
      <p:sp>
        <p:nvSpPr>
          <p:cNvPr id="192" name="Google Shape;192;p20"/>
          <p:cNvSpPr txBox="1">
            <a:spLocks noGrp="1"/>
          </p:cNvSpPr>
          <p:nvPr>
            <p:ph type="body" idx="1"/>
          </p:nvPr>
        </p:nvSpPr>
        <p:spPr>
          <a:xfrm>
            <a:off x="457200" y="971550"/>
            <a:ext cx="8229600" cy="3657600"/>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SzPts val="1018"/>
              <a:buNone/>
            </a:pPr>
            <a:r>
              <a:rPr lang="en" sz="2420" b="1">
                <a:solidFill>
                  <a:srgbClr val="FF0000"/>
                </a:solidFill>
              </a:rPr>
              <a:t>FIRST</a:t>
            </a:r>
            <a:endParaRPr sz="2420" b="1">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Separate Token Cohorts</a:t>
            </a:r>
            <a:endParaRPr/>
          </a:p>
        </p:txBody>
      </p:sp>
      <p:pic>
        <p:nvPicPr>
          <p:cNvPr id="198" name="Google Shape;198;p2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58138" y="1325038"/>
            <a:ext cx="4427724" cy="2950624"/>
          </a:xfrm>
          <a:prstGeom prst="rect">
            <a:avLst/>
          </a:prstGeom>
          <a:noFill/>
          <a:ln>
            <a:noFill/>
          </a:ln>
        </p:spPr>
      </p:pic>
      <p:sp>
        <p:nvSpPr>
          <p:cNvPr id="199" name="Google Shape;199;p21"/>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18</a:t>
            </a:fld>
            <a:endParaRPr/>
          </a:p>
        </p:txBody>
      </p:sp>
      <p:sp>
        <p:nvSpPr>
          <p:cNvPr id="200" name="Google Shape;200;p21"/>
          <p:cNvSpPr txBox="1">
            <a:spLocks noGrp="1"/>
          </p:cNvSpPr>
          <p:nvPr>
            <p:ph type="body" idx="1"/>
          </p:nvPr>
        </p:nvSpPr>
        <p:spPr>
          <a:xfrm>
            <a:off x="457200" y="971550"/>
            <a:ext cx="8229600" cy="3657600"/>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SzPts val="1018"/>
              <a:buNone/>
            </a:pPr>
            <a:r>
              <a:rPr lang="en" sz="2420" b="1">
                <a:solidFill>
                  <a:srgbClr val="FF0000"/>
                </a:solidFill>
              </a:rPr>
              <a:t>LAST</a:t>
            </a:r>
            <a:endParaRPr sz="2420" b="1">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2"/>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Separate Token Cohorts</a:t>
            </a:r>
            <a:endParaRPr/>
          </a:p>
        </p:txBody>
      </p:sp>
      <p:pic>
        <p:nvPicPr>
          <p:cNvPr id="206" name="Google Shape;206;p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68300" y="1325039"/>
            <a:ext cx="4407400" cy="2950622"/>
          </a:xfrm>
          <a:prstGeom prst="rect">
            <a:avLst/>
          </a:prstGeom>
          <a:noFill/>
          <a:ln>
            <a:noFill/>
          </a:ln>
        </p:spPr>
      </p:pic>
      <p:sp>
        <p:nvSpPr>
          <p:cNvPr id="207" name="Google Shape;207;p22"/>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19</a:t>
            </a:fld>
            <a:endParaRPr/>
          </a:p>
        </p:txBody>
      </p:sp>
      <p:sp>
        <p:nvSpPr>
          <p:cNvPr id="208" name="Google Shape;208;p22"/>
          <p:cNvSpPr txBox="1">
            <a:spLocks noGrp="1"/>
          </p:cNvSpPr>
          <p:nvPr>
            <p:ph type="body" idx="1"/>
          </p:nvPr>
        </p:nvSpPr>
        <p:spPr>
          <a:xfrm>
            <a:off x="457200" y="971550"/>
            <a:ext cx="8229600" cy="3657600"/>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SzPts val="1018"/>
              <a:buNone/>
            </a:pPr>
            <a:r>
              <a:rPr lang="en" sz="2420" b="1">
                <a:solidFill>
                  <a:srgbClr val="FF0000"/>
                </a:solidFill>
              </a:rPr>
              <a:t>BEFORE</a:t>
            </a:r>
            <a:endParaRPr sz="2420"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“An Elegant Enigma”</a:t>
            </a:r>
            <a:endParaRPr/>
          </a:p>
        </p:txBody>
      </p:sp>
      <p:sp>
        <p:nvSpPr>
          <p:cNvPr id="41" name="Google Shape;41;p6"/>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2</a:t>
            </a:fld>
            <a:endParaRPr/>
          </a:p>
        </p:txBody>
      </p:sp>
      <p:grpSp>
        <p:nvGrpSpPr>
          <p:cNvPr id="42" name="Google Shape;42;p6"/>
          <p:cNvGrpSpPr/>
          <p:nvPr/>
        </p:nvGrpSpPr>
        <p:grpSpPr>
          <a:xfrm>
            <a:off x="340902" y="765269"/>
            <a:ext cx="1456800" cy="2095800"/>
            <a:chOff x="-502898" y="1440944"/>
            <a:chExt cx="1456800" cy="2095800"/>
          </a:xfrm>
        </p:grpSpPr>
        <p:sp>
          <p:nvSpPr>
            <p:cNvPr id="43" name="Google Shape;43;p6"/>
            <p:cNvSpPr/>
            <p:nvPr/>
          </p:nvSpPr>
          <p:spPr>
            <a:xfrm>
              <a:off x="-502898" y="1440944"/>
              <a:ext cx="1456800" cy="20958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4" name="Google Shape;44;p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29939" y="1534983"/>
              <a:ext cx="1310881" cy="1907723"/>
            </a:xfrm>
            <a:prstGeom prst="rect">
              <a:avLst/>
            </a:prstGeom>
            <a:noFill/>
            <a:ln>
              <a:noFill/>
            </a:ln>
          </p:spPr>
        </p:pic>
      </p:grpSp>
      <p:grpSp>
        <p:nvGrpSpPr>
          <p:cNvPr id="45" name="Google Shape;45;p6"/>
          <p:cNvGrpSpPr/>
          <p:nvPr/>
        </p:nvGrpSpPr>
        <p:grpSpPr>
          <a:xfrm>
            <a:off x="2191412" y="795085"/>
            <a:ext cx="1495500" cy="2022900"/>
            <a:chOff x="1057927" y="1029395"/>
            <a:chExt cx="1495500" cy="2022900"/>
          </a:xfrm>
        </p:grpSpPr>
        <p:sp>
          <p:nvSpPr>
            <p:cNvPr id="46" name="Google Shape;46;p6"/>
            <p:cNvSpPr/>
            <p:nvPr/>
          </p:nvSpPr>
          <p:spPr>
            <a:xfrm>
              <a:off x="1057927" y="1029395"/>
              <a:ext cx="1495500" cy="20229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7" name="Google Shape;47;p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119302" y="1086983"/>
              <a:ext cx="1372751" cy="1907724"/>
            </a:xfrm>
            <a:prstGeom prst="rect">
              <a:avLst/>
            </a:prstGeom>
            <a:noFill/>
            <a:ln>
              <a:noFill/>
            </a:ln>
          </p:spPr>
        </p:pic>
      </p:grpSp>
      <p:grpSp>
        <p:nvGrpSpPr>
          <p:cNvPr id="48" name="Google Shape;48;p6"/>
          <p:cNvGrpSpPr/>
          <p:nvPr/>
        </p:nvGrpSpPr>
        <p:grpSpPr>
          <a:xfrm>
            <a:off x="5612984" y="286196"/>
            <a:ext cx="3212400" cy="1836600"/>
            <a:chOff x="5651184" y="379296"/>
            <a:chExt cx="3212400" cy="1836600"/>
          </a:xfrm>
        </p:grpSpPr>
        <p:sp>
          <p:nvSpPr>
            <p:cNvPr id="49" name="Google Shape;49;p6"/>
            <p:cNvSpPr/>
            <p:nvPr/>
          </p:nvSpPr>
          <p:spPr>
            <a:xfrm>
              <a:off x="5651184" y="379296"/>
              <a:ext cx="3212400" cy="18366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0" name="Google Shape;50;p6"/>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723873" y="469338"/>
              <a:ext cx="3067022" cy="1656517"/>
            </a:xfrm>
            <a:prstGeom prst="rect">
              <a:avLst/>
            </a:prstGeom>
            <a:noFill/>
            <a:ln>
              <a:noFill/>
            </a:ln>
          </p:spPr>
        </p:pic>
      </p:grpSp>
      <p:grpSp>
        <p:nvGrpSpPr>
          <p:cNvPr id="51" name="Google Shape;51;p6"/>
          <p:cNvGrpSpPr/>
          <p:nvPr/>
        </p:nvGrpSpPr>
        <p:grpSpPr>
          <a:xfrm>
            <a:off x="4250852" y="1005655"/>
            <a:ext cx="2338800" cy="3111600"/>
            <a:chOff x="4022655" y="1907137"/>
            <a:chExt cx="2338800" cy="3111600"/>
          </a:xfrm>
        </p:grpSpPr>
        <p:sp>
          <p:nvSpPr>
            <p:cNvPr id="52" name="Google Shape;52;p6"/>
            <p:cNvSpPr/>
            <p:nvPr/>
          </p:nvSpPr>
          <p:spPr>
            <a:xfrm>
              <a:off x="4022655" y="1907137"/>
              <a:ext cx="2338800" cy="31116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3" name="Google Shape;53;p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085480" y="1981099"/>
              <a:ext cx="2213151" cy="2963677"/>
            </a:xfrm>
            <a:prstGeom prst="rect">
              <a:avLst/>
            </a:prstGeom>
            <a:noFill/>
            <a:ln>
              <a:noFill/>
            </a:ln>
          </p:spPr>
        </p:pic>
      </p:grpSp>
      <p:grpSp>
        <p:nvGrpSpPr>
          <p:cNvPr id="54" name="Google Shape;54;p6"/>
          <p:cNvGrpSpPr/>
          <p:nvPr/>
        </p:nvGrpSpPr>
        <p:grpSpPr>
          <a:xfrm>
            <a:off x="130645" y="2460103"/>
            <a:ext cx="2472000" cy="2022900"/>
            <a:chOff x="631675" y="1907126"/>
            <a:chExt cx="2472000" cy="2022900"/>
          </a:xfrm>
        </p:grpSpPr>
        <p:sp>
          <p:nvSpPr>
            <p:cNvPr id="55" name="Google Shape;55;p6"/>
            <p:cNvSpPr/>
            <p:nvPr/>
          </p:nvSpPr>
          <p:spPr>
            <a:xfrm>
              <a:off x="631675" y="1907126"/>
              <a:ext cx="2472000" cy="20229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6" name="Google Shape;56;p6"/>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715294" y="1964713"/>
              <a:ext cx="2304762" cy="1907725"/>
            </a:xfrm>
            <a:prstGeom prst="rect">
              <a:avLst/>
            </a:prstGeom>
            <a:noFill/>
            <a:ln>
              <a:noFill/>
            </a:ln>
          </p:spPr>
        </p:pic>
      </p:grpSp>
      <p:grpSp>
        <p:nvGrpSpPr>
          <p:cNvPr id="57" name="Google Shape;57;p6"/>
          <p:cNvGrpSpPr/>
          <p:nvPr/>
        </p:nvGrpSpPr>
        <p:grpSpPr>
          <a:xfrm>
            <a:off x="2959263" y="1444523"/>
            <a:ext cx="1679440" cy="1922917"/>
            <a:chOff x="2912951" y="2914101"/>
            <a:chExt cx="1342800" cy="1708500"/>
          </a:xfrm>
        </p:grpSpPr>
        <p:sp>
          <p:nvSpPr>
            <p:cNvPr id="58" name="Google Shape;58;p6"/>
            <p:cNvSpPr/>
            <p:nvPr/>
          </p:nvSpPr>
          <p:spPr>
            <a:xfrm>
              <a:off x="2912951" y="2914101"/>
              <a:ext cx="1342800" cy="17085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9" name="Google Shape;59;p6"/>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2993577" y="2968889"/>
              <a:ext cx="1181550" cy="1598926"/>
            </a:xfrm>
            <a:prstGeom prst="rect">
              <a:avLst/>
            </a:prstGeom>
            <a:noFill/>
            <a:ln>
              <a:noFill/>
            </a:ln>
          </p:spPr>
        </p:pic>
      </p:grpSp>
      <p:grpSp>
        <p:nvGrpSpPr>
          <p:cNvPr id="60" name="Google Shape;60;p6"/>
          <p:cNvGrpSpPr/>
          <p:nvPr/>
        </p:nvGrpSpPr>
        <p:grpSpPr>
          <a:xfrm>
            <a:off x="6910149" y="2296075"/>
            <a:ext cx="2004600" cy="2081700"/>
            <a:chOff x="6910149" y="2296075"/>
            <a:chExt cx="2004600" cy="2081700"/>
          </a:xfrm>
        </p:grpSpPr>
        <p:sp>
          <p:nvSpPr>
            <p:cNvPr id="61" name="Google Shape;61;p6"/>
            <p:cNvSpPr/>
            <p:nvPr/>
          </p:nvSpPr>
          <p:spPr>
            <a:xfrm>
              <a:off x="6910149" y="2296075"/>
              <a:ext cx="2004600" cy="20817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2" name="Google Shape;62;p6"/>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6975936" y="2383063"/>
              <a:ext cx="1873027" cy="1907724"/>
            </a:xfrm>
            <a:prstGeom prst="rect">
              <a:avLst/>
            </a:prstGeom>
            <a:noFill/>
            <a:ln>
              <a:noFill/>
            </a:ln>
          </p:spPr>
        </p:pic>
      </p:grpSp>
      <p:grpSp>
        <p:nvGrpSpPr>
          <p:cNvPr id="8" name="Group 7">
            <a:extLst>
              <a:ext uri="{FF2B5EF4-FFF2-40B4-BE49-F238E27FC236}">
                <a16:creationId xmlns:a16="http://schemas.microsoft.com/office/drawing/2014/main" id="{1A6F2D62-36BC-C80C-6AED-AC12CADED690}"/>
              </a:ext>
            </a:extLst>
          </p:cNvPr>
          <p:cNvGrpSpPr/>
          <p:nvPr/>
        </p:nvGrpSpPr>
        <p:grpSpPr>
          <a:xfrm>
            <a:off x="2334707" y="3020705"/>
            <a:ext cx="4903493" cy="1462117"/>
            <a:chOff x="1641686" y="3229292"/>
            <a:chExt cx="4633986" cy="1253530"/>
          </a:xfrm>
        </p:grpSpPr>
        <p:sp>
          <p:nvSpPr>
            <p:cNvPr id="6" name="Google Shape;55;p6">
              <a:extLst>
                <a:ext uri="{FF2B5EF4-FFF2-40B4-BE49-F238E27FC236}">
                  <a16:creationId xmlns:a16="http://schemas.microsoft.com/office/drawing/2014/main" id="{6D91C90F-2E06-60AC-13BF-7707181AA28C}"/>
                </a:ext>
              </a:extLst>
            </p:cNvPr>
            <p:cNvSpPr/>
            <p:nvPr/>
          </p:nvSpPr>
          <p:spPr>
            <a:xfrm>
              <a:off x="1641686" y="3229292"/>
              <a:ext cx="4633986" cy="125353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u="sng"/>
            </a:p>
          </p:txBody>
        </p:sp>
        <p:pic>
          <p:nvPicPr>
            <p:cNvPr id="3" name="Picture 2" descr="A close up of a writing&#10;&#10;Description automatically generated">
              <a:extLst>
                <a:ext uri="{FF2B5EF4-FFF2-40B4-BE49-F238E27FC236}">
                  <a16:creationId xmlns:a16="http://schemas.microsoft.com/office/drawing/2014/main" id="{2A0453DD-0378-724F-3B73-3E21818E95F9}"/>
                </a:ext>
              </a:extLst>
            </p:cNvPr>
            <p:cNvPicPr>
              <a:picLocks noChangeAspect="1"/>
            </p:cNvPicPr>
            <p:nvPr/>
          </p:nvPicPr>
          <p:blipFill>
            <a:blip r:embed="rId10"/>
            <a:stretch>
              <a:fillRect/>
            </a:stretch>
          </p:blipFill>
          <p:spPr>
            <a:xfrm>
              <a:off x="1748919" y="3305775"/>
              <a:ext cx="4419520" cy="1100564"/>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Separate Token Cohorts</a:t>
            </a:r>
            <a:endParaRPr/>
          </a:p>
        </p:txBody>
      </p:sp>
      <p:pic>
        <p:nvPicPr>
          <p:cNvPr id="214" name="Google Shape;214;p2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70627" y="1325039"/>
            <a:ext cx="4402745" cy="2950622"/>
          </a:xfrm>
          <a:prstGeom prst="rect">
            <a:avLst/>
          </a:prstGeom>
          <a:noFill/>
          <a:ln>
            <a:noFill/>
          </a:ln>
        </p:spPr>
      </p:pic>
      <p:sp>
        <p:nvSpPr>
          <p:cNvPr id="215" name="Google Shape;215;p23"/>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20</a:t>
            </a:fld>
            <a:endParaRPr/>
          </a:p>
        </p:txBody>
      </p:sp>
      <p:sp>
        <p:nvSpPr>
          <p:cNvPr id="216" name="Google Shape;216;p23"/>
          <p:cNvSpPr txBox="1">
            <a:spLocks noGrp="1"/>
          </p:cNvSpPr>
          <p:nvPr>
            <p:ph type="body" idx="1"/>
          </p:nvPr>
        </p:nvSpPr>
        <p:spPr>
          <a:xfrm>
            <a:off x="457200" y="971550"/>
            <a:ext cx="8229600" cy="3657600"/>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SzPts val="1018"/>
              <a:buNone/>
            </a:pPr>
            <a:r>
              <a:rPr lang="en" sz="2420" b="1">
                <a:solidFill>
                  <a:srgbClr val="FF0000"/>
                </a:solidFill>
              </a:rPr>
              <a:t>AFTER</a:t>
            </a:r>
            <a:endParaRPr sz="2420" b="1">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Separate Token Cohorts</a:t>
            </a:r>
            <a:endParaRPr/>
          </a:p>
        </p:txBody>
      </p:sp>
      <p:pic>
        <p:nvPicPr>
          <p:cNvPr id="222" name="Google Shape;222;p2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69137" y="1325037"/>
            <a:ext cx="4405726" cy="2950626"/>
          </a:xfrm>
          <a:prstGeom prst="rect">
            <a:avLst/>
          </a:prstGeom>
          <a:noFill/>
          <a:ln>
            <a:noFill/>
          </a:ln>
        </p:spPr>
      </p:pic>
      <p:sp>
        <p:nvSpPr>
          <p:cNvPr id="223" name="Google Shape;223;p24"/>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21</a:t>
            </a:fld>
            <a:endParaRPr/>
          </a:p>
        </p:txBody>
      </p:sp>
      <p:sp>
        <p:nvSpPr>
          <p:cNvPr id="224" name="Google Shape;224;p24"/>
          <p:cNvSpPr txBox="1">
            <a:spLocks noGrp="1"/>
          </p:cNvSpPr>
          <p:nvPr>
            <p:ph type="body" idx="1"/>
          </p:nvPr>
        </p:nvSpPr>
        <p:spPr>
          <a:xfrm>
            <a:off x="457200" y="971550"/>
            <a:ext cx="8229600" cy="3657600"/>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SzPts val="1018"/>
              <a:buNone/>
            </a:pPr>
            <a:r>
              <a:rPr lang="en" sz="2420" b="1">
                <a:solidFill>
                  <a:srgbClr val="FF0000"/>
                </a:solidFill>
              </a:rPr>
              <a:t>RAND1</a:t>
            </a:r>
            <a:endParaRPr sz="2420" b="1">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Separate Token Cohorts</a:t>
            </a:r>
            <a:endParaRPr/>
          </a:p>
        </p:txBody>
      </p:sp>
      <p:pic>
        <p:nvPicPr>
          <p:cNvPr id="230" name="Google Shape;230;p2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78825" y="1325037"/>
            <a:ext cx="4386351" cy="2950626"/>
          </a:xfrm>
          <a:prstGeom prst="rect">
            <a:avLst/>
          </a:prstGeom>
          <a:noFill/>
          <a:ln>
            <a:noFill/>
          </a:ln>
        </p:spPr>
      </p:pic>
      <p:sp>
        <p:nvSpPr>
          <p:cNvPr id="231" name="Google Shape;231;p25"/>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22</a:t>
            </a:fld>
            <a:endParaRPr/>
          </a:p>
        </p:txBody>
      </p:sp>
      <p:sp>
        <p:nvSpPr>
          <p:cNvPr id="232" name="Google Shape;232;p25"/>
          <p:cNvSpPr txBox="1">
            <a:spLocks noGrp="1"/>
          </p:cNvSpPr>
          <p:nvPr>
            <p:ph type="body" idx="1"/>
          </p:nvPr>
        </p:nvSpPr>
        <p:spPr>
          <a:xfrm>
            <a:off x="457200" y="971550"/>
            <a:ext cx="8229600" cy="3657600"/>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SzPts val="1018"/>
              <a:buNone/>
            </a:pPr>
            <a:r>
              <a:rPr lang="en" sz="2420" b="1">
                <a:solidFill>
                  <a:srgbClr val="FF0000"/>
                </a:solidFill>
              </a:rPr>
              <a:t>RAND2</a:t>
            </a:r>
            <a:endParaRPr sz="2420" b="1">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Separate Token Cohorts</a:t>
            </a:r>
            <a:endParaRPr/>
          </a:p>
        </p:txBody>
      </p:sp>
      <p:pic>
        <p:nvPicPr>
          <p:cNvPr id="238" name="Google Shape;238;p2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71462" y="1325038"/>
            <a:ext cx="4401076" cy="2950624"/>
          </a:xfrm>
          <a:prstGeom prst="rect">
            <a:avLst/>
          </a:prstGeom>
          <a:noFill/>
          <a:ln>
            <a:noFill/>
          </a:ln>
        </p:spPr>
      </p:pic>
      <p:sp>
        <p:nvSpPr>
          <p:cNvPr id="239" name="Google Shape;239;p26"/>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23</a:t>
            </a:fld>
            <a:endParaRPr/>
          </a:p>
        </p:txBody>
      </p:sp>
      <p:sp>
        <p:nvSpPr>
          <p:cNvPr id="240" name="Google Shape;240;p26"/>
          <p:cNvSpPr txBox="1">
            <a:spLocks noGrp="1"/>
          </p:cNvSpPr>
          <p:nvPr>
            <p:ph type="body" idx="1"/>
          </p:nvPr>
        </p:nvSpPr>
        <p:spPr>
          <a:xfrm>
            <a:off x="457200" y="971550"/>
            <a:ext cx="8229600" cy="3657600"/>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SzPts val="1018"/>
              <a:buNone/>
            </a:pPr>
            <a:r>
              <a:rPr lang="en" sz="2420" b="1">
                <a:solidFill>
                  <a:srgbClr val="FF0000"/>
                </a:solidFill>
              </a:rPr>
              <a:t>SECOND</a:t>
            </a:r>
            <a:endParaRPr sz="2420" b="1">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Separate Token Cohorts</a:t>
            </a:r>
            <a:endParaRPr/>
          </a:p>
        </p:txBody>
      </p:sp>
      <p:sp>
        <p:nvSpPr>
          <p:cNvPr id="239" name="Google Shape;239;p26"/>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24</a:t>
            </a:fld>
            <a:endParaRPr/>
          </a:p>
        </p:txBody>
      </p:sp>
      <p:sp>
        <p:nvSpPr>
          <p:cNvPr id="240" name="Google Shape;240;p26"/>
          <p:cNvSpPr txBox="1">
            <a:spLocks noGrp="1"/>
          </p:cNvSpPr>
          <p:nvPr>
            <p:ph type="body" idx="1"/>
          </p:nvPr>
        </p:nvSpPr>
        <p:spPr>
          <a:xfrm>
            <a:off x="457200" y="971550"/>
            <a:ext cx="8229600" cy="3657600"/>
          </a:xfrm>
          <a:prstGeom prst="rect">
            <a:avLst/>
          </a:prstGeom>
        </p:spPr>
        <p:txBody>
          <a:bodyPr spcFirstLastPara="1" wrap="square" lIns="91425" tIns="45700" rIns="91425" bIns="45700" anchor="t" anchorCtr="0">
            <a:noAutofit/>
          </a:bodyPr>
          <a:lstStyle/>
          <a:p>
            <a:pPr marL="0" lvl="0" indent="0" algn="ctr" rtl="0">
              <a:spcBef>
                <a:spcPts val="360"/>
              </a:spcBef>
              <a:spcAft>
                <a:spcPts val="0"/>
              </a:spcAft>
              <a:buSzPts val="1018"/>
              <a:buNone/>
            </a:pPr>
            <a:r>
              <a:rPr lang="en" sz="2420" b="1" dirty="0">
                <a:solidFill>
                  <a:srgbClr val="FF0000"/>
                </a:solidFill>
              </a:rPr>
              <a:t>FOURTH</a:t>
            </a:r>
            <a:endParaRPr sz="2420" b="1" dirty="0">
              <a:solidFill>
                <a:srgbClr val="FF0000"/>
              </a:solidFill>
            </a:endParaRPr>
          </a:p>
        </p:txBody>
      </p:sp>
      <p:pic>
        <p:nvPicPr>
          <p:cNvPr id="5" name="Picture 4" descr="A black and white screen with green squares&#10;&#10;Description automatically generated with medium confidence">
            <a:extLst>
              <a:ext uri="{FF2B5EF4-FFF2-40B4-BE49-F238E27FC236}">
                <a16:creationId xmlns:a16="http://schemas.microsoft.com/office/drawing/2014/main" id="{DCBC517E-CBC0-2FC1-8D63-A2ADE3CAA26C}"/>
              </a:ext>
            </a:extLst>
          </p:cNvPr>
          <p:cNvPicPr>
            <a:picLocks noChangeAspect="1"/>
          </p:cNvPicPr>
          <p:nvPr/>
        </p:nvPicPr>
        <p:blipFill>
          <a:blip r:embed="rId3"/>
          <a:stretch>
            <a:fillRect/>
          </a:stretch>
        </p:blipFill>
        <p:spPr>
          <a:xfrm>
            <a:off x="2371462" y="1330662"/>
            <a:ext cx="4401076" cy="2939375"/>
          </a:xfrm>
          <a:prstGeom prst="rect">
            <a:avLst/>
          </a:prstGeom>
        </p:spPr>
      </p:pic>
    </p:spTree>
    <p:extLst>
      <p:ext uri="{BB962C8B-B14F-4D97-AF65-F5344CB8AC3E}">
        <p14:creationId xmlns:p14="http://schemas.microsoft.com/office/powerpoint/2010/main" val="845825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a:spLocks noGrp="1"/>
          </p:cNvSpPr>
          <p:nvPr>
            <p:ph type="title"/>
          </p:nvPr>
        </p:nvSpPr>
        <p:spPr>
          <a:xfrm>
            <a:off x="588450" y="1712425"/>
            <a:ext cx="8229600" cy="743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dirty="0"/>
              <a:t>Token Length Analysis</a:t>
            </a:r>
            <a:endParaRPr dirty="0"/>
          </a:p>
        </p:txBody>
      </p:sp>
      <p:sp>
        <p:nvSpPr>
          <p:cNvPr id="268" name="Google Shape;268;p30"/>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1"/>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Differences in Length Distributions</a:t>
            </a:r>
            <a:endParaRPr/>
          </a:p>
        </p:txBody>
      </p:sp>
      <p:sp>
        <p:nvSpPr>
          <p:cNvPr id="274" name="Google Shape;274;p31"/>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26</a:t>
            </a:fld>
            <a:endParaRPr/>
          </a:p>
        </p:txBody>
      </p:sp>
      <p:pic>
        <p:nvPicPr>
          <p:cNvPr id="275" name="Google Shape;275;p31"/>
          <p:cNvPicPr preferRelativeResize="0"/>
          <p:nvPr/>
        </p:nvPicPr>
        <p:blipFill>
          <a:blip r:embed="rId3">
            <a:alphaModFix/>
          </a:blip>
          <a:stretch>
            <a:fillRect/>
          </a:stretch>
        </p:blipFill>
        <p:spPr>
          <a:xfrm>
            <a:off x="5450609" y="713775"/>
            <a:ext cx="3288467" cy="1772772"/>
          </a:xfrm>
          <a:prstGeom prst="rect">
            <a:avLst/>
          </a:prstGeom>
          <a:noFill/>
          <a:ln>
            <a:noFill/>
          </a:ln>
        </p:spPr>
      </p:pic>
      <p:pic>
        <p:nvPicPr>
          <p:cNvPr id="276" name="Google Shape;276;p31"/>
          <p:cNvPicPr preferRelativeResize="0"/>
          <p:nvPr/>
        </p:nvPicPr>
        <p:blipFill>
          <a:blip r:embed="rId4">
            <a:alphaModFix/>
          </a:blip>
          <a:stretch>
            <a:fillRect/>
          </a:stretch>
        </p:blipFill>
        <p:spPr>
          <a:xfrm>
            <a:off x="5401785" y="2627228"/>
            <a:ext cx="3288467" cy="1772772"/>
          </a:xfrm>
          <a:prstGeom prst="rect">
            <a:avLst/>
          </a:prstGeom>
          <a:noFill/>
          <a:ln>
            <a:noFill/>
          </a:ln>
        </p:spPr>
      </p:pic>
      <p:pic>
        <p:nvPicPr>
          <p:cNvPr id="277" name="Google Shape;277;p31"/>
          <p:cNvPicPr preferRelativeResize="0"/>
          <p:nvPr/>
        </p:nvPicPr>
        <p:blipFill>
          <a:blip r:embed="rId5">
            <a:alphaModFix/>
          </a:blip>
          <a:stretch>
            <a:fillRect/>
          </a:stretch>
        </p:blipFill>
        <p:spPr>
          <a:xfrm>
            <a:off x="457200" y="854456"/>
            <a:ext cx="3288467" cy="1772772"/>
          </a:xfrm>
          <a:prstGeom prst="rect">
            <a:avLst/>
          </a:prstGeom>
          <a:noFill/>
          <a:ln>
            <a:noFill/>
          </a:ln>
        </p:spPr>
      </p:pic>
      <p:pic>
        <p:nvPicPr>
          <p:cNvPr id="278" name="Google Shape;278;p31"/>
          <p:cNvPicPr preferRelativeResize="0"/>
          <p:nvPr/>
        </p:nvPicPr>
        <p:blipFill>
          <a:blip r:embed="rId6">
            <a:alphaModFix/>
          </a:blip>
          <a:stretch>
            <a:fillRect/>
          </a:stretch>
        </p:blipFill>
        <p:spPr>
          <a:xfrm>
            <a:off x="744330" y="2643320"/>
            <a:ext cx="3288467" cy="1772772"/>
          </a:xfrm>
          <a:prstGeom prst="rect">
            <a:avLst/>
          </a:prstGeom>
          <a:noFill/>
          <a:ln>
            <a:noFill/>
          </a:ln>
        </p:spPr>
      </p:pic>
      <p:pic>
        <p:nvPicPr>
          <p:cNvPr id="279" name="Google Shape;279;p31"/>
          <p:cNvPicPr preferRelativeResize="0"/>
          <p:nvPr/>
        </p:nvPicPr>
        <p:blipFill>
          <a:blip r:embed="rId7">
            <a:alphaModFix/>
          </a:blip>
          <a:stretch>
            <a:fillRect/>
          </a:stretch>
        </p:blipFill>
        <p:spPr>
          <a:xfrm>
            <a:off x="2787500" y="1450425"/>
            <a:ext cx="4047075" cy="2181725"/>
          </a:xfrm>
          <a:prstGeom prst="rect">
            <a:avLst/>
          </a:prstGeom>
          <a:noFill/>
          <a:ln w="76200"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Token Lengths</a:t>
            </a:r>
            <a:endParaRPr/>
          </a:p>
        </p:txBody>
      </p:sp>
      <p:sp>
        <p:nvSpPr>
          <p:cNvPr id="285" name="Google Shape;285;p32"/>
          <p:cNvSpPr txBox="1">
            <a:spLocks noGrp="1"/>
          </p:cNvSpPr>
          <p:nvPr>
            <p:ph type="body" idx="1"/>
          </p:nvPr>
        </p:nvSpPr>
        <p:spPr>
          <a:xfrm>
            <a:off x="399100" y="909500"/>
            <a:ext cx="3990300" cy="3657600"/>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ts val="1530"/>
              <a:buChar char="•"/>
            </a:pPr>
            <a:r>
              <a:rPr lang="en" dirty="0"/>
              <a:t>Chi-Squared Test of Independence</a:t>
            </a:r>
            <a:endParaRPr dirty="0"/>
          </a:p>
          <a:p>
            <a:pPr marL="457200" lvl="0" indent="0" algn="l" rtl="0">
              <a:spcBef>
                <a:spcPts val="360"/>
              </a:spcBef>
              <a:spcAft>
                <a:spcPts val="0"/>
              </a:spcAft>
              <a:buNone/>
            </a:pPr>
            <a:endParaRPr dirty="0"/>
          </a:p>
          <a:p>
            <a:pPr marL="457200" lvl="0" indent="-325755" algn="l" rtl="0">
              <a:spcBef>
                <a:spcPts val="360"/>
              </a:spcBef>
              <a:spcAft>
                <a:spcPts val="0"/>
              </a:spcAft>
              <a:buSzPts val="1530"/>
              <a:buChar char="•"/>
            </a:pPr>
            <a:r>
              <a:rPr lang="en" dirty="0"/>
              <a:t>The distributions of token length differs depending on position</a:t>
            </a:r>
            <a:endParaRPr dirty="0"/>
          </a:p>
          <a:p>
            <a:pPr marL="0" lvl="0" indent="0" algn="l" rtl="0">
              <a:spcBef>
                <a:spcPts val="360"/>
              </a:spcBef>
              <a:spcAft>
                <a:spcPts val="0"/>
              </a:spcAft>
              <a:buNone/>
            </a:pPr>
            <a:endParaRPr dirty="0"/>
          </a:p>
          <a:p>
            <a:pPr marL="457200" lvl="0" indent="-325755" algn="l" rtl="0">
              <a:spcBef>
                <a:spcPts val="360"/>
              </a:spcBef>
              <a:spcAft>
                <a:spcPts val="0"/>
              </a:spcAft>
              <a:buSzPts val="1530"/>
              <a:buChar char="•"/>
            </a:pPr>
            <a:r>
              <a:rPr lang="en" dirty="0"/>
              <a:t>The differences are </a:t>
            </a:r>
            <a:r>
              <a:rPr lang="en" i="1" dirty="0"/>
              <a:t>statistically significant</a:t>
            </a:r>
            <a:endParaRPr i="1" dirty="0"/>
          </a:p>
        </p:txBody>
      </p:sp>
      <p:pic>
        <p:nvPicPr>
          <p:cNvPr id="286" name="Google Shape;286;p32"/>
          <p:cNvPicPr preferRelativeResize="0"/>
          <p:nvPr/>
        </p:nvPicPr>
        <p:blipFill>
          <a:blip r:embed="rId3">
            <a:alphaModFix/>
          </a:blip>
          <a:stretch>
            <a:fillRect/>
          </a:stretch>
        </p:blipFill>
        <p:spPr>
          <a:xfrm>
            <a:off x="4447600" y="602750"/>
            <a:ext cx="3907824" cy="3891700"/>
          </a:xfrm>
          <a:prstGeom prst="rect">
            <a:avLst/>
          </a:prstGeom>
          <a:noFill/>
          <a:ln>
            <a:noFill/>
          </a:ln>
        </p:spPr>
      </p:pic>
      <p:sp>
        <p:nvSpPr>
          <p:cNvPr id="287" name="Google Shape;287;p32"/>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27</a:t>
            </a:fld>
            <a:endParaRPr/>
          </a:p>
        </p:txBody>
      </p:sp>
      <p:sp>
        <p:nvSpPr>
          <p:cNvPr id="288" name="Google Shape;288;p32"/>
          <p:cNvSpPr/>
          <p:nvPr/>
        </p:nvSpPr>
        <p:spPr>
          <a:xfrm>
            <a:off x="5564100" y="68685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 name="Google Shape;289;p32"/>
          <p:cNvSpPr/>
          <p:nvPr/>
        </p:nvSpPr>
        <p:spPr>
          <a:xfrm>
            <a:off x="5953175" y="68685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0" name="Google Shape;290;p32"/>
          <p:cNvSpPr/>
          <p:nvPr/>
        </p:nvSpPr>
        <p:spPr>
          <a:xfrm>
            <a:off x="6342250" y="68685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291;p32"/>
          <p:cNvSpPr/>
          <p:nvPr/>
        </p:nvSpPr>
        <p:spPr>
          <a:xfrm>
            <a:off x="6731325" y="68685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2" name="Google Shape;292;p32"/>
          <p:cNvSpPr/>
          <p:nvPr/>
        </p:nvSpPr>
        <p:spPr>
          <a:xfrm>
            <a:off x="7120400" y="68685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3" name="Google Shape;293;p32"/>
          <p:cNvSpPr/>
          <p:nvPr/>
        </p:nvSpPr>
        <p:spPr>
          <a:xfrm>
            <a:off x="7509475" y="68685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4" name="Google Shape;294;p32"/>
          <p:cNvSpPr/>
          <p:nvPr/>
        </p:nvSpPr>
        <p:spPr>
          <a:xfrm>
            <a:off x="7898550" y="68685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5" name="Google Shape;295;p32"/>
          <p:cNvSpPr/>
          <p:nvPr/>
        </p:nvSpPr>
        <p:spPr>
          <a:xfrm>
            <a:off x="5953175" y="1074959"/>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6" name="Google Shape;296;p32"/>
          <p:cNvSpPr/>
          <p:nvPr/>
        </p:nvSpPr>
        <p:spPr>
          <a:xfrm>
            <a:off x="6342250" y="1074959"/>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 name="Google Shape;297;p32"/>
          <p:cNvSpPr/>
          <p:nvPr/>
        </p:nvSpPr>
        <p:spPr>
          <a:xfrm>
            <a:off x="6731325" y="1074959"/>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8" name="Google Shape;298;p32"/>
          <p:cNvSpPr/>
          <p:nvPr/>
        </p:nvSpPr>
        <p:spPr>
          <a:xfrm>
            <a:off x="7120400" y="1074959"/>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9" name="Google Shape;299;p32"/>
          <p:cNvSpPr/>
          <p:nvPr/>
        </p:nvSpPr>
        <p:spPr>
          <a:xfrm>
            <a:off x="7509475" y="1074959"/>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0" name="Google Shape;300;p32"/>
          <p:cNvSpPr/>
          <p:nvPr/>
        </p:nvSpPr>
        <p:spPr>
          <a:xfrm>
            <a:off x="7898550" y="1074959"/>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1" name="Google Shape;301;p32"/>
          <p:cNvSpPr/>
          <p:nvPr/>
        </p:nvSpPr>
        <p:spPr>
          <a:xfrm>
            <a:off x="6342250" y="14636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2" name="Google Shape;302;p32"/>
          <p:cNvSpPr/>
          <p:nvPr/>
        </p:nvSpPr>
        <p:spPr>
          <a:xfrm>
            <a:off x="6731325" y="14636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3" name="Google Shape;303;p32"/>
          <p:cNvSpPr/>
          <p:nvPr/>
        </p:nvSpPr>
        <p:spPr>
          <a:xfrm>
            <a:off x="7120400" y="14636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4" name="Google Shape;304;p32"/>
          <p:cNvSpPr/>
          <p:nvPr/>
        </p:nvSpPr>
        <p:spPr>
          <a:xfrm>
            <a:off x="7509475" y="14636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5" name="Google Shape;305;p32"/>
          <p:cNvSpPr/>
          <p:nvPr/>
        </p:nvSpPr>
        <p:spPr>
          <a:xfrm>
            <a:off x="7898550" y="14636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6" name="Google Shape;306;p32"/>
          <p:cNvSpPr/>
          <p:nvPr/>
        </p:nvSpPr>
        <p:spPr>
          <a:xfrm>
            <a:off x="6731325" y="18524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 name="Google Shape;307;p32"/>
          <p:cNvSpPr/>
          <p:nvPr/>
        </p:nvSpPr>
        <p:spPr>
          <a:xfrm>
            <a:off x="7120400" y="18524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308;p32"/>
          <p:cNvSpPr/>
          <p:nvPr/>
        </p:nvSpPr>
        <p:spPr>
          <a:xfrm>
            <a:off x="7509475" y="18524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9" name="Google Shape;309;p32"/>
          <p:cNvSpPr/>
          <p:nvPr/>
        </p:nvSpPr>
        <p:spPr>
          <a:xfrm>
            <a:off x="7898550" y="18524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0" name="Google Shape;310;p32"/>
          <p:cNvSpPr/>
          <p:nvPr/>
        </p:nvSpPr>
        <p:spPr>
          <a:xfrm>
            <a:off x="7120400" y="22334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 name="Google Shape;311;p32"/>
          <p:cNvSpPr/>
          <p:nvPr/>
        </p:nvSpPr>
        <p:spPr>
          <a:xfrm>
            <a:off x="7509475" y="22334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 name="Google Shape;312;p32"/>
          <p:cNvSpPr/>
          <p:nvPr/>
        </p:nvSpPr>
        <p:spPr>
          <a:xfrm>
            <a:off x="7898550" y="22334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3" name="Google Shape;313;p32"/>
          <p:cNvSpPr/>
          <p:nvPr/>
        </p:nvSpPr>
        <p:spPr>
          <a:xfrm>
            <a:off x="7509475" y="26144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 name="Google Shape;314;p32"/>
          <p:cNvSpPr/>
          <p:nvPr/>
        </p:nvSpPr>
        <p:spPr>
          <a:xfrm>
            <a:off x="7898550" y="26144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 name="Google Shape;315;p32"/>
          <p:cNvSpPr/>
          <p:nvPr/>
        </p:nvSpPr>
        <p:spPr>
          <a:xfrm>
            <a:off x="7898550" y="3003280"/>
            <a:ext cx="381600" cy="388800"/>
          </a:xfrm>
          <a:prstGeom prst="rect">
            <a:avLst/>
          </a:prstGeom>
          <a:solidFill>
            <a:srgbClr val="B4A0A0">
              <a:alpha val="9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3"/>
          <p:cNvSpPr txBox="1">
            <a:spLocks noGrp="1"/>
          </p:cNvSpPr>
          <p:nvPr>
            <p:ph type="title"/>
          </p:nvPr>
        </p:nvSpPr>
        <p:spPr>
          <a:xfrm>
            <a:off x="588450" y="1712425"/>
            <a:ext cx="8229600" cy="743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Token Propensity Analysis</a:t>
            </a:r>
            <a:endParaRPr/>
          </a:p>
        </p:txBody>
      </p:sp>
      <p:sp>
        <p:nvSpPr>
          <p:cNvPr id="321" name="Google Shape;321;p33"/>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4"/>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Token Positional Propensities</a:t>
            </a:r>
            <a:endParaRPr/>
          </a:p>
        </p:txBody>
      </p:sp>
      <p:sp>
        <p:nvSpPr>
          <p:cNvPr id="327" name="Google Shape;327;p34"/>
          <p:cNvSpPr txBox="1">
            <a:spLocks noGrp="1"/>
          </p:cNvSpPr>
          <p:nvPr>
            <p:ph type="body" idx="1"/>
          </p:nvPr>
        </p:nvSpPr>
        <p:spPr>
          <a:xfrm>
            <a:off x="457200" y="838350"/>
            <a:ext cx="8418000" cy="1917600"/>
          </a:xfrm>
          <a:prstGeom prst="rect">
            <a:avLst/>
          </a:prstGeom>
        </p:spPr>
        <p:txBody>
          <a:bodyPr spcFirstLastPara="1" wrap="square" lIns="91425" tIns="45700" rIns="91425" bIns="45700" anchor="t" anchorCtr="0">
            <a:normAutofit fontScale="85000" lnSpcReduction="10000"/>
          </a:bodyPr>
          <a:lstStyle/>
          <a:p>
            <a:pPr marL="457200" lvl="0" indent="-311181" algn="l" rtl="0">
              <a:spcBef>
                <a:spcPts val="360"/>
              </a:spcBef>
              <a:spcAft>
                <a:spcPts val="0"/>
              </a:spcAft>
              <a:buSzPct val="63750"/>
              <a:buChar char="•"/>
            </a:pPr>
            <a:r>
              <a:rPr lang="en"/>
              <a:t>One-tailed Binomial Test </a:t>
            </a:r>
            <a:endParaRPr/>
          </a:p>
          <a:p>
            <a:pPr marL="914400" lvl="1" indent="-311181" algn="l" rtl="0">
              <a:spcBef>
                <a:spcPts val="0"/>
              </a:spcBef>
              <a:spcAft>
                <a:spcPts val="0"/>
              </a:spcAft>
              <a:buSzPct val="76500"/>
              <a:buChar char="•"/>
            </a:pPr>
            <a:r>
              <a:rPr lang="en"/>
              <a:t>Exact test of statistical significance of the deviation of an observed count from and expected count</a:t>
            </a:r>
            <a:endParaRPr/>
          </a:p>
          <a:p>
            <a:pPr marL="914400" lvl="0" indent="0" algn="l" rtl="0">
              <a:spcBef>
                <a:spcPts val="360"/>
              </a:spcBef>
              <a:spcAft>
                <a:spcPts val="0"/>
              </a:spcAft>
              <a:buNone/>
            </a:pPr>
            <a:endParaRPr/>
          </a:p>
          <a:p>
            <a:pPr marL="457200" lvl="0" indent="-311181" algn="l" rtl="0">
              <a:spcBef>
                <a:spcPts val="360"/>
              </a:spcBef>
              <a:spcAft>
                <a:spcPts val="0"/>
              </a:spcAft>
              <a:buSzPct val="63750"/>
              <a:buChar char="•"/>
            </a:pPr>
            <a:r>
              <a:rPr lang="en"/>
              <a:t>Bayes Factor</a:t>
            </a:r>
            <a:endParaRPr/>
          </a:p>
          <a:p>
            <a:pPr marL="914400" lvl="1" indent="-311181" algn="l" rtl="0">
              <a:spcBef>
                <a:spcPts val="0"/>
              </a:spcBef>
              <a:spcAft>
                <a:spcPts val="0"/>
              </a:spcAft>
              <a:buSzPct val="76500"/>
              <a:buChar char="•"/>
            </a:pPr>
            <a:r>
              <a:rPr lang="en"/>
              <a:t>Quantifies the strength of evidence in favor of one hypothesis over another</a:t>
            </a:r>
            <a:endParaRPr/>
          </a:p>
          <a:p>
            <a:pPr marL="914400" lvl="0" indent="0" algn="l" rtl="0">
              <a:spcBef>
                <a:spcPts val="360"/>
              </a:spcBef>
              <a:spcAft>
                <a:spcPts val="0"/>
              </a:spcAft>
              <a:buNone/>
            </a:pPr>
            <a:endParaRPr/>
          </a:p>
        </p:txBody>
      </p:sp>
      <p:sp>
        <p:nvSpPr>
          <p:cNvPr id="328" name="Google Shape;328;p34"/>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29</a:t>
            </a:fld>
            <a:endParaRPr/>
          </a:p>
        </p:txBody>
      </p:sp>
      <p:sp>
        <p:nvSpPr>
          <p:cNvPr id="329" name="Google Shape;329;p34"/>
          <p:cNvSpPr/>
          <p:nvPr/>
        </p:nvSpPr>
        <p:spPr>
          <a:xfrm>
            <a:off x="3034575" y="3440200"/>
            <a:ext cx="3768300" cy="892800"/>
          </a:xfrm>
          <a:prstGeom prst="ellipse">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60"/>
              </a:spcBef>
              <a:spcAft>
                <a:spcPts val="0"/>
              </a:spcAft>
              <a:buNone/>
            </a:pPr>
            <a:r>
              <a:rPr lang="en" sz="2300">
                <a:solidFill>
                  <a:schemeClr val="lt1"/>
                </a:solidFill>
              </a:rPr>
              <a:t>Token has a </a:t>
            </a:r>
            <a:endParaRPr sz="2300">
              <a:solidFill>
                <a:schemeClr val="lt1"/>
              </a:solidFill>
            </a:endParaRPr>
          </a:p>
          <a:p>
            <a:pPr marL="0" lvl="0" indent="0" algn="ctr" rtl="0">
              <a:spcBef>
                <a:spcPts val="360"/>
              </a:spcBef>
              <a:spcAft>
                <a:spcPts val="0"/>
              </a:spcAft>
              <a:buNone/>
            </a:pPr>
            <a:r>
              <a:rPr lang="en" sz="2300">
                <a:solidFill>
                  <a:schemeClr val="lt1"/>
                </a:solidFill>
              </a:rPr>
              <a:t>“tilted propensity”  </a:t>
            </a:r>
            <a:endParaRPr sz="2300">
              <a:solidFill>
                <a:schemeClr val="lt1"/>
              </a:solidFill>
            </a:endParaRPr>
          </a:p>
        </p:txBody>
      </p:sp>
      <p:sp>
        <p:nvSpPr>
          <p:cNvPr id="330" name="Google Shape;330;p34"/>
          <p:cNvSpPr/>
          <p:nvPr/>
        </p:nvSpPr>
        <p:spPr>
          <a:xfrm>
            <a:off x="1194750" y="2619875"/>
            <a:ext cx="3000900" cy="688800"/>
          </a:xfrm>
          <a:prstGeom prst="ellipse">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60"/>
              </a:spcBef>
              <a:spcAft>
                <a:spcPts val="0"/>
              </a:spcAft>
              <a:buNone/>
            </a:pPr>
            <a:r>
              <a:rPr lang="en" sz="1800">
                <a:solidFill>
                  <a:schemeClr val="lt1"/>
                </a:solidFill>
              </a:rPr>
              <a:t>p-value &lt; 0.01</a:t>
            </a:r>
            <a:endParaRPr sz="1600">
              <a:solidFill>
                <a:schemeClr val="lt1"/>
              </a:solidFill>
            </a:endParaRPr>
          </a:p>
        </p:txBody>
      </p:sp>
      <p:sp>
        <p:nvSpPr>
          <p:cNvPr id="331" name="Google Shape;331;p34"/>
          <p:cNvSpPr/>
          <p:nvPr/>
        </p:nvSpPr>
        <p:spPr>
          <a:xfrm>
            <a:off x="5260821" y="2619875"/>
            <a:ext cx="3186600" cy="688800"/>
          </a:xfrm>
          <a:prstGeom prst="ellipse">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60"/>
              </a:spcBef>
              <a:spcAft>
                <a:spcPts val="0"/>
              </a:spcAft>
              <a:buNone/>
            </a:pPr>
            <a:r>
              <a:rPr lang="en" sz="1800">
                <a:solidFill>
                  <a:schemeClr val="lt1"/>
                </a:solidFill>
              </a:rPr>
              <a:t>Bayes Factor &gt; 150  ⇒ log(BF) &gt; 5</a:t>
            </a:r>
            <a:endParaRPr sz="1800">
              <a:solidFill>
                <a:schemeClr val="lt1"/>
              </a:solidFill>
            </a:endParaRPr>
          </a:p>
        </p:txBody>
      </p:sp>
      <p:sp>
        <p:nvSpPr>
          <p:cNvPr id="332" name="Google Shape;332;p34"/>
          <p:cNvSpPr txBox="1"/>
          <p:nvPr/>
        </p:nvSpPr>
        <p:spPr>
          <a:xfrm>
            <a:off x="4315436" y="2687225"/>
            <a:ext cx="1206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chemeClr val="dk1"/>
                </a:solidFill>
              </a:rPr>
              <a:t>AND</a:t>
            </a:r>
            <a:endParaRPr sz="2400" b="1">
              <a:solidFill>
                <a:schemeClr val="dk1"/>
              </a:solidFill>
            </a:endParaRPr>
          </a:p>
        </p:txBody>
      </p:sp>
      <p:sp>
        <p:nvSpPr>
          <p:cNvPr id="333" name="Google Shape;333;p34"/>
          <p:cNvSpPr txBox="1"/>
          <p:nvPr/>
        </p:nvSpPr>
        <p:spPr>
          <a:xfrm>
            <a:off x="2227675" y="3478750"/>
            <a:ext cx="822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100" b="1" dirty="0">
                <a:solidFill>
                  <a:schemeClr val="dk1"/>
                </a:solidFill>
              </a:rPr>
              <a:t>⇒</a:t>
            </a:r>
            <a:endParaRPr sz="4100" b="1"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7"/>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Many Theories, Few Facts</a:t>
            </a:r>
            <a:endParaRPr/>
          </a:p>
        </p:txBody>
      </p:sp>
      <p:sp>
        <p:nvSpPr>
          <p:cNvPr id="68" name="Google Shape;68;p7"/>
          <p:cNvSpPr txBox="1">
            <a:spLocks noGrp="1"/>
          </p:cNvSpPr>
          <p:nvPr>
            <p:ph type="body" idx="1"/>
          </p:nvPr>
        </p:nvSpPr>
        <p:spPr>
          <a:xfrm>
            <a:off x="457193" y="1042495"/>
            <a:ext cx="8229600" cy="3657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 sz="2000" dirty="0"/>
              <a:t>Who ⇒  </a:t>
            </a:r>
            <a:endParaRPr sz="2000" dirty="0"/>
          </a:p>
          <a:p>
            <a:pPr marL="457200" lvl="0" indent="-355600" algn="l" rtl="0">
              <a:spcBef>
                <a:spcPts val="360"/>
              </a:spcBef>
              <a:spcAft>
                <a:spcPts val="0"/>
              </a:spcAft>
              <a:buSzPts val="2000"/>
              <a:buChar char="•"/>
            </a:pPr>
            <a:r>
              <a:rPr lang="en" sz="2000" dirty="0"/>
              <a:t>Guesswork</a:t>
            </a:r>
            <a:endParaRPr sz="2000" dirty="0"/>
          </a:p>
          <a:p>
            <a:pPr marL="457200" lvl="0" indent="-355600" algn="l" rtl="0">
              <a:spcBef>
                <a:spcPts val="0"/>
              </a:spcBef>
              <a:spcAft>
                <a:spcPts val="0"/>
              </a:spcAft>
              <a:buSzPts val="2000"/>
              <a:buChar char="•"/>
            </a:pPr>
            <a:r>
              <a:rPr lang="en" sz="2000" dirty="0"/>
              <a:t>weak theories</a:t>
            </a:r>
            <a:endParaRPr sz="2000" i="1" dirty="0"/>
          </a:p>
          <a:p>
            <a:pPr marL="0" lvl="0" indent="0" algn="l" rtl="0">
              <a:spcBef>
                <a:spcPts val="360"/>
              </a:spcBef>
              <a:spcAft>
                <a:spcPts val="0"/>
              </a:spcAft>
              <a:buNone/>
            </a:pPr>
            <a:r>
              <a:rPr lang="en" sz="2000" dirty="0"/>
              <a:t>When ⇒</a:t>
            </a:r>
            <a:endParaRPr sz="2000" dirty="0"/>
          </a:p>
          <a:p>
            <a:pPr marL="0" lvl="0" indent="0" algn="l" rtl="0">
              <a:spcBef>
                <a:spcPts val="360"/>
              </a:spcBef>
              <a:spcAft>
                <a:spcPts val="0"/>
              </a:spcAft>
              <a:buNone/>
            </a:pPr>
            <a:r>
              <a:rPr lang="en" sz="2000" dirty="0"/>
              <a:t>  ~15th century vellum</a:t>
            </a:r>
            <a:endParaRPr sz="2000" dirty="0"/>
          </a:p>
          <a:p>
            <a:pPr marL="0" lvl="0" indent="0" algn="l" rtl="0">
              <a:spcBef>
                <a:spcPts val="360"/>
              </a:spcBef>
              <a:spcAft>
                <a:spcPts val="0"/>
              </a:spcAft>
              <a:buNone/>
            </a:pPr>
            <a:r>
              <a:rPr lang="en" sz="2000" dirty="0"/>
              <a:t>Where ⇒  provenance?</a:t>
            </a:r>
            <a:endParaRPr sz="2000" dirty="0"/>
          </a:p>
          <a:p>
            <a:pPr marL="0" lvl="0" indent="0" algn="l" rtl="0">
              <a:spcBef>
                <a:spcPts val="360"/>
              </a:spcBef>
              <a:spcAft>
                <a:spcPts val="0"/>
              </a:spcAft>
              <a:buNone/>
            </a:pPr>
            <a:r>
              <a:rPr lang="en" sz="2000" dirty="0"/>
              <a:t>Why ⇒ guesswork?</a:t>
            </a:r>
            <a:endParaRPr sz="2000" dirty="0"/>
          </a:p>
          <a:p>
            <a:pPr marL="0" lvl="0" indent="0" algn="l" rtl="0">
              <a:spcBef>
                <a:spcPts val="360"/>
              </a:spcBef>
              <a:spcAft>
                <a:spcPts val="0"/>
              </a:spcAft>
              <a:buNone/>
            </a:pPr>
            <a:r>
              <a:rPr lang="en" sz="2000" dirty="0"/>
              <a:t>What it says ⇒ least known</a:t>
            </a:r>
            <a:endParaRPr sz="2000" dirty="0"/>
          </a:p>
        </p:txBody>
      </p:sp>
      <p:pic>
        <p:nvPicPr>
          <p:cNvPr id="69" name="Google Shape;69;p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571993" y="1305700"/>
            <a:ext cx="3946906" cy="2960176"/>
          </a:xfrm>
          <a:prstGeom prst="rect">
            <a:avLst/>
          </a:prstGeom>
          <a:noFill/>
          <a:ln>
            <a:noFill/>
          </a:ln>
        </p:spPr>
      </p:pic>
      <p:sp>
        <p:nvSpPr>
          <p:cNvPr id="70" name="Google Shape;70;p7"/>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5"/>
          <p:cNvSpPr txBox="1">
            <a:spLocks noGrp="1"/>
          </p:cNvSpPr>
          <p:nvPr>
            <p:ph type="title"/>
          </p:nvPr>
        </p:nvSpPr>
        <p:spPr>
          <a:xfrm>
            <a:off x="196375" y="95250"/>
            <a:ext cx="8833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 sz="3400"/>
              <a:t>Numbers of Tokens with “Tilted” Propensities</a:t>
            </a:r>
            <a:endParaRPr sz="3400"/>
          </a:p>
        </p:txBody>
      </p:sp>
      <p:sp>
        <p:nvSpPr>
          <p:cNvPr id="339" name="Google Shape;339;p35"/>
          <p:cNvSpPr txBox="1">
            <a:spLocks noGrp="1"/>
          </p:cNvSpPr>
          <p:nvPr>
            <p:ph type="body" idx="1"/>
          </p:nvPr>
        </p:nvSpPr>
        <p:spPr>
          <a:xfrm>
            <a:off x="358275" y="1299100"/>
            <a:ext cx="3984300" cy="3247800"/>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ts val="1530"/>
              <a:buChar char="•"/>
            </a:pPr>
            <a:r>
              <a:rPr lang="en"/>
              <a:t>Several tokens in each subject cohort had observed counts extremely different than expected</a:t>
            </a:r>
            <a:endParaRPr/>
          </a:p>
        </p:txBody>
      </p:sp>
      <p:pic>
        <p:nvPicPr>
          <p:cNvPr id="340" name="Google Shape;340;p35"/>
          <p:cNvPicPr preferRelativeResize="0"/>
          <p:nvPr/>
        </p:nvPicPr>
        <p:blipFill>
          <a:blip r:embed="rId3">
            <a:alphaModFix/>
          </a:blip>
          <a:stretch>
            <a:fillRect/>
          </a:stretch>
        </p:blipFill>
        <p:spPr>
          <a:xfrm>
            <a:off x="4342575" y="990750"/>
            <a:ext cx="4581357" cy="3451175"/>
          </a:xfrm>
          <a:prstGeom prst="rect">
            <a:avLst/>
          </a:prstGeom>
          <a:noFill/>
          <a:ln>
            <a:noFill/>
          </a:ln>
        </p:spPr>
      </p:pic>
      <p:sp>
        <p:nvSpPr>
          <p:cNvPr id="341" name="Google Shape;341;p35"/>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8"/>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
              <a:t>Catalog of Tilted Propensity Tokens</a:t>
            </a:r>
            <a:endParaRPr/>
          </a:p>
        </p:txBody>
      </p:sp>
      <p:sp>
        <p:nvSpPr>
          <p:cNvPr id="368" name="Google Shape;368;p38"/>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31</a:t>
            </a:fld>
            <a:endParaRPr/>
          </a:p>
        </p:txBody>
      </p:sp>
      <p:grpSp>
        <p:nvGrpSpPr>
          <p:cNvPr id="369" name="Google Shape;369;p38"/>
          <p:cNvGrpSpPr/>
          <p:nvPr/>
        </p:nvGrpSpPr>
        <p:grpSpPr>
          <a:xfrm>
            <a:off x="3492051" y="660358"/>
            <a:ext cx="2444343" cy="1307884"/>
            <a:chOff x="659625" y="3030525"/>
            <a:chExt cx="2550175" cy="1421150"/>
          </a:xfrm>
        </p:grpSpPr>
        <p:pic>
          <p:nvPicPr>
            <p:cNvPr id="370" name="Google Shape;370;p3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59725" y="3331771"/>
              <a:ext cx="2550075" cy="1119904"/>
            </a:xfrm>
            <a:prstGeom prst="rect">
              <a:avLst/>
            </a:prstGeom>
            <a:noFill/>
            <a:ln>
              <a:noFill/>
            </a:ln>
          </p:spPr>
        </p:pic>
        <p:sp>
          <p:nvSpPr>
            <p:cNvPr id="371" name="Google Shape;371;p38"/>
            <p:cNvSpPr txBox="1"/>
            <p:nvPr/>
          </p:nvSpPr>
          <p:spPr>
            <a:xfrm>
              <a:off x="659625" y="3030525"/>
              <a:ext cx="2550000" cy="43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TOP</a:t>
              </a:r>
              <a:endParaRPr b="1">
                <a:solidFill>
                  <a:schemeClr val="dk1"/>
                </a:solidFill>
              </a:endParaRPr>
            </a:p>
          </p:txBody>
        </p:sp>
      </p:grpSp>
      <p:grpSp>
        <p:nvGrpSpPr>
          <p:cNvPr id="372" name="Google Shape;372;p38"/>
          <p:cNvGrpSpPr/>
          <p:nvPr/>
        </p:nvGrpSpPr>
        <p:grpSpPr>
          <a:xfrm>
            <a:off x="661460" y="618609"/>
            <a:ext cx="2488554" cy="3843324"/>
            <a:chOff x="4370402" y="597738"/>
            <a:chExt cx="2596301" cy="4176165"/>
          </a:xfrm>
        </p:grpSpPr>
        <p:pic>
          <p:nvPicPr>
            <p:cNvPr id="373" name="Google Shape;373;p3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370402" y="875175"/>
              <a:ext cx="2596301" cy="3898727"/>
            </a:xfrm>
            <a:prstGeom prst="rect">
              <a:avLst/>
            </a:prstGeom>
            <a:noFill/>
            <a:ln>
              <a:noFill/>
            </a:ln>
          </p:spPr>
        </p:pic>
        <p:sp>
          <p:nvSpPr>
            <p:cNvPr id="374" name="Google Shape;374;p38"/>
            <p:cNvSpPr txBox="1"/>
            <p:nvPr/>
          </p:nvSpPr>
          <p:spPr>
            <a:xfrm>
              <a:off x="4370402" y="597738"/>
              <a:ext cx="2550000" cy="43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FIRST</a:t>
              </a:r>
              <a:endParaRPr b="1">
                <a:solidFill>
                  <a:schemeClr val="dk1"/>
                </a:solidFill>
              </a:endParaRPr>
            </a:p>
          </p:txBody>
        </p:sp>
      </p:grpSp>
      <p:grpSp>
        <p:nvGrpSpPr>
          <p:cNvPr id="375" name="Google Shape;375;p38"/>
          <p:cNvGrpSpPr/>
          <p:nvPr/>
        </p:nvGrpSpPr>
        <p:grpSpPr>
          <a:xfrm>
            <a:off x="6446854" y="1184242"/>
            <a:ext cx="2444247" cy="2494324"/>
            <a:chOff x="2925475" y="2916238"/>
            <a:chExt cx="2550075" cy="2710338"/>
          </a:xfrm>
        </p:grpSpPr>
        <p:pic>
          <p:nvPicPr>
            <p:cNvPr id="376" name="Google Shape;376;p38"/>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925475" y="3210373"/>
              <a:ext cx="2550075" cy="2416202"/>
            </a:xfrm>
            <a:prstGeom prst="rect">
              <a:avLst/>
            </a:prstGeom>
            <a:noFill/>
            <a:ln>
              <a:noFill/>
            </a:ln>
          </p:spPr>
        </p:pic>
        <p:sp>
          <p:nvSpPr>
            <p:cNvPr id="377" name="Google Shape;377;p38"/>
            <p:cNvSpPr txBox="1"/>
            <p:nvPr/>
          </p:nvSpPr>
          <p:spPr>
            <a:xfrm>
              <a:off x="2925475" y="2916238"/>
              <a:ext cx="2550000" cy="43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LAST</a:t>
              </a:r>
              <a:endParaRPr b="1">
                <a:solidFill>
                  <a:schemeClr val="dk1"/>
                </a:solidFill>
              </a:endParaRPr>
            </a:p>
          </p:txBody>
        </p:sp>
      </p:grpSp>
      <p:grpSp>
        <p:nvGrpSpPr>
          <p:cNvPr id="378" name="Google Shape;378;p38"/>
          <p:cNvGrpSpPr/>
          <p:nvPr/>
        </p:nvGrpSpPr>
        <p:grpSpPr>
          <a:xfrm>
            <a:off x="3492286" y="3229304"/>
            <a:ext cx="2466411" cy="835000"/>
            <a:chOff x="5859450" y="728788"/>
            <a:chExt cx="2573199" cy="907313"/>
          </a:xfrm>
        </p:grpSpPr>
        <p:pic>
          <p:nvPicPr>
            <p:cNvPr id="379" name="Google Shape;379;p38"/>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859450" y="1037831"/>
              <a:ext cx="2573199" cy="598269"/>
            </a:xfrm>
            <a:prstGeom prst="rect">
              <a:avLst/>
            </a:prstGeom>
            <a:noFill/>
            <a:ln>
              <a:noFill/>
            </a:ln>
          </p:spPr>
        </p:pic>
        <p:sp>
          <p:nvSpPr>
            <p:cNvPr id="380" name="Google Shape;380;p38"/>
            <p:cNvSpPr txBox="1"/>
            <p:nvPr/>
          </p:nvSpPr>
          <p:spPr>
            <a:xfrm>
              <a:off x="5859450" y="728788"/>
              <a:ext cx="2550000" cy="43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AFTER</a:t>
              </a:r>
              <a:endParaRPr b="1">
                <a:solidFill>
                  <a:schemeClr val="dk1"/>
                </a:solidFill>
              </a:endParaRPr>
            </a:p>
          </p:txBody>
        </p:sp>
      </p:grpSp>
      <p:grpSp>
        <p:nvGrpSpPr>
          <p:cNvPr id="381" name="Google Shape;381;p38"/>
          <p:cNvGrpSpPr/>
          <p:nvPr/>
        </p:nvGrpSpPr>
        <p:grpSpPr>
          <a:xfrm>
            <a:off x="3492148" y="2011058"/>
            <a:ext cx="2466411" cy="1197253"/>
            <a:chOff x="2809588" y="1405163"/>
            <a:chExt cx="2573199" cy="1300937"/>
          </a:xfrm>
        </p:grpSpPr>
        <p:pic>
          <p:nvPicPr>
            <p:cNvPr id="382" name="Google Shape;382;p38"/>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809588" y="1706845"/>
              <a:ext cx="2573199" cy="999254"/>
            </a:xfrm>
            <a:prstGeom prst="rect">
              <a:avLst/>
            </a:prstGeom>
            <a:noFill/>
            <a:ln>
              <a:noFill/>
            </a:ln>
          </p:spPr>
        </p:pic>
        <p:sp>
          <p:nvSpPr>
            <p:cNvPr id="383" name="Google Shape;383;p38"/>
            <p:cNvSpPr txBox="1"/>
            <p:nvPr/>
          </p:nvSpPr>
          <p:spPr>
            <a:xfrm>
              <a:off x="2809588" y="1405163"/>
              <a:ext cx="2550000" cy="434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BEFORE</a:t>
              </a:r>
              <a:endParaRPr b="1">
                <a:solidFill>
                  <a:schemeClr val="dk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6"/>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Tilted Token Propensities</a:t>
            </a:r>
            <a:endParaRPr/>
          </a:p>
        </p:txBody>
      </p:sp>
      <p:pic>
        <p:nvPicPr>
          <p:cNvPr id="348" name="Google Shape;348;p3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348756" y="400050"/>
            <a:ext cx="2211419" cy="696925"/>
          </a:xfrm>
          <a:prstGeom prst="rect">
            <a:avLst/>
          </a:prstGeom>
          <a:noFill/>
          <a:ln>
            <a:noFill/>
          </a:ln>
        </p:spPr>
      </p:pic>
      <p:pic>
        <p:nvPicPr>
          <p:cNvPr id="349" name="Google Shape;349;p3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38800" y="1328075"/>
            <a:ext cx="2747118" cy="3000949"/>
          </a:xfrm>
          <a:prstGeom prst="rect">
            <a:avLst/>
          </a:prstGeom>
          <a:noFill/>
          <a:ln>
            <a:noFill/>
          </a:ln>
        </p:spPr>
      </p:pic>
      <p:pic>
        <p:nvPicPr>
          <p:cNvPr id="350" name="Google Shape;350;p36"/>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989246" y="1328075"/>
            <a:ext cx="2858046" cy="3000949"/>
          </a:xfrm>
          <a:prstGeom prst="rect">
            <a:avLst/>
          </a:prstGeom>
          <a:noFill/>
          <a:ln>
            <a:noFill/>
          </a:ln>
        </p:spPr>
      </p:pic>
      <p:pic>
        <p:nvPicPr>
          <p:cNvPr id="351" name="Google Shape;351;p3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968692" y="1328075"/>
            <a:ext cx="3054708" cy="3000950"/>
          </a:xfrm>
          <a:prstGeom prst="rect">
            <a:avLst/>
          </a:prstGeom>
          <a:noFill/>
          <a:ln>
            <a:noFill/>
          </a:ln>
        </p:spPr>
      </p:pic>
      <p:sp>
        <p:nvSpPr>
          <p:cNvPr id="352" name="Google Shape;352;p36"/>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7"/>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Tilted Token Propensities</a:t>
            </a:r>
            <a:endParaRPr/>
          </a:p>
        </p:txBody>
      </p:sp>
      <p:sp>
        <p:nvSpPr>
          <p:cNvPr id="358" name="Google Shape;358;p37"/>
          <p:cNvSpPr txBox="1">
            <a:spLocks noGrp="1"/>
          </p:cNvSpPr>
          <p:nvPr>
            <p:ph type="body" idx="1"/>
          </p:nvPr>
        </p:nvSpPr>
        <p:spPr>
          <a:xfrm>
            <a:off x="457200" y="1200150"/>
            <a:ext cx="3541800" cy="3657600"/>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ts val="1530"/>
              <a:buChar char="•"/>
            </a:pPr>
            <a:r>
              <a:rPr lang="en"/>
              <a:t>The tilted propensity tokens fall into three distinct groups</a:t>
            </a:r>
            <a:endParaRPr/>
          </a:p>
        </p:txBody>
      </p:sp>
      <p:pic>
        <p:nvPicPr>
          <p:cNvPr id="359" name="Google Shape;359;p3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007418" y="698200"/>
            <a:ext cx="3562137" cy="3790576"/>
          </a:xfrm>
          <a:prstGeom prst="rect">
            <a:avLst/>
          </a:prstGeom>
          <a:noFill/>
          <a:ln>
            <a:noFill/>
          </a:ln>
        </p:spPr>
      </p:pic>
      <p:sp>
        <p:nvSpPr>
          <p:cNvPr id="360" name="Google Shape;360;p37"/>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33</a:t>
            </a:fld>
            <a:endParaRPr/>
          </a:p>
        </p:txBody>
      </p:sp>
      <p:cxnSp>
        <p:nvCxnSpPr>
          <p:cNvPr id="361" name="Google Shape;361;p37"/>
          <p:cNvCxnSpPr/>
          <p:nvPr/>
        </p:nvCxnSpPr>
        <p:spPr>
          <a:xfrm>
            <a:off x="4191000" y="1431355"/>
            <a:ext cx="4479000" cy="0"/>
          </a:xfrm>
          <a:prstGeom prst="straightConnector1">
            <a:avLst/>
          </a:prstGeom>
          <a:noFill/>
          <a:ln w="28575" cap="flat" cmpd="sng">
            <a:solidFill>
              <a:srgbClr val="FF0000"/>
            </a:solidFill>
            <a:prstDash val="dash"/>
            <a:round/>
            <a:headEnd type="none" w="med" len="med"/>
            <a:tailEnd type="none" w="med" len="med"/>
          </a:ln>
        </p:spPr>
      </p:cxnSp>
      <p:cxnSp>
        <p:nvCxnSpPr>
          <p:cNvPr id="362" name="Google Shape;362;p37"/>
          <p:cNvCxnSpPr/>
          <p:nvPr/>
        </p:nvCxnSpPr>
        <p:spPr>
          <a:xfrm rot="10800000" flipH="1">
            <a:off x="4248169" y="2973069"/>
            <a:ext cx="4364700" cy="6900"/>
          </a:xfrm>
          <a:prstGeom prst="straightConnector1">
            <a:avLst/>
          </a:prstGeom>
          <a:noFill/>
          <a:ln w="28575" cap="flat" cmpd="sng">
            <a:solidFill>
              <a:srgbClr val="FF0000"/>
            </a:solidFill>
            <a:prstDash val="dash"/>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9"/>
          <p:cNvSpPr txBox="1">
            <a:spLocks noGrp="1"/>
          </p:cNvSpPr>
          <p:nvPr>
            <p:ph type="title"/>
          </p:nvPr>
        </p:nvSpPr>
        <p:spPr>
          <a:xfrm>
            <a:off x="588450" y="1712425"/>
            <a:ext cx="8229600" cy="743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Conclusions</a:t>
            </a:r>
            <a:endParaRPr/>
          </a:p>
        </p:txBody>
      </p:sp>
      <p:sp>
        <p:nvSpPr>
          <p:cNvPr id="389" name="Google Shape;389;p39"/>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0"/>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Conclusions</a:t>
            </a:r>
            <a:endParaRPr/>
          </a:p>
        </p:txBody>
      </p:sp>
      <p:sp>
        <p:nvSpPr>
          <p:cNvPr id="395" name="Google Shape;395;p40"/>
          <p:cNvSpPr txBox="1">
            <a:spLocks noGrp="1"/>
          </p:cNvSpPr>
          <p:nvPr>
            <p:ph type="body" idx="1"/>
          </p:nvPr>
        </p:nvSpPr>
        <p:spPr>
          <a:xfrm>
            <a:off x="575917" y="1005155"/>
            <a:ext cx="7992166" cy="3133189"/>
          </a:xfrm>
          <a:prstGeom prst="rect">
            <a:avLst/>
          </a:prstGeom>
        </p:spPr>
        <p:txBody>
          <a:bodyPr spcFirstLastPara="1" wrap="square" lIns="91425" tIns="45700" rIns="91425" bIns="45700" anchor="t" anchorCtr="0">
            <a:noAutofit/>
          </a:bodyPr>
          <a:lstStyle/>
          <a:p>
            <a:pPr marL="0" lvl="0" indent="0" algn="l" rtl="0">
              <a:lnSpc>
                <a:spcPct val="80000"/>
              </a:lnSpc>
              <a:spcBef>
                <a:spcPts val="360"/>
              </a:spcBef>
              <a:spcAft>
                <a:spcPts val="0"/>
              </a:spcAft>
              <a:buNone/>
            </a:pPr>
            <a:r>
              <a:rPr lang="en" sz="1600" dirty="0"/>
              <a:t>1. Tokens immediately preceding the intrusion of a drawing </a:t>
            </a:r>
            <a:endParaRPr sz="1600" dirty="0"/>
          </a:p>
          <a:p>
            <a:pPr marL="457200" lvl="0" indent="457200" algn="l" rtl="0">
              <a:lnSpc>
                <a:spcPct val="80000"/>
              </a:lnSpc>
              <a:spcBef>
                <a:spcPts val="360"/>
              </a:spcBef>
              <a:spcAft>
                <a:spcPts val="0"/>
              </a:spcAft>
              <a:buNone/>
            </a:pPr>
            <a:r>
              <a:rPr lang="en" sz="1600" dirty="0"/>
              <a:t>⇒shorter than tokens located elsewhere.</a:t>
            </a:r>
            <a:endParaRPr sz="1600" dirty="0"/>
          </a:p>
          <a:p>
            <a:pPr marL="0" lvl="0" indent="0" algn="l" rtl="0">
              <a:lnSpc>
                <a:spcPct val="95000"/>
              </a:lnSpc>
              <a:spcBef>
                <a:spcPts val="1200"/>
              </a:spcBef>
              <a:spcAft>
                <a:spcPts val="0"/>
              </a:spcAft>
              <a:buNone/>
            </a:pPr>
            <a:r>
              <a:rPr lang="en" sz="1600" dirty="0"/>
              <a:t>2. Tokens in the top lines of paragraphs, at the beginnings of lines, and immediately following a drawing intrusion</a:t>
            </a:r>
            <a:endParaRPr sz="1600" dirty="0"/>
          </a:p>
          <a:p>
            <a:pPr marL="457200" lvl="0" indent="457200" algn="l" rtl="0">
              <a:lnSpc>
                <a:spcPct val="95000"/>
              </a:lnSpc>
              <a:spcBef>
                <a:spcPts val="1200"/>
              </a:spcBef>
              <a:spcAft>
                <a:spcPts val="0"/>
              </a:spcAft>
              <a:buNone/>
            </a:pPr>
            <a:r>
              <a:rPr lang="en" sz="1600" dirty="0"/>
              <a:t>⇒tend to be longer.</a:t>
            </a:r>
            <a:endParaRPr sz="1600" dirty="0"/>
          </a:p>
          <a:p>
            <a:pPr marL="0" lvl="0" indent="0" algn="l" rtl="0">
              <a:lnSpc>
                <a:spcPct val="95000"/>
              </a:lnSpc>
              <a:spcBef>
                <a:spcPts val="1200"/>
              </a:spcBef>
              <a:spcAft>
                <a:spcPts val="0"/>
              </a:spcAft>
              <a:buNone/>
            </a:pPr>
            <a:r>
              <a:rPr lang="en" sz="1600" dirty="0"/>
              <a:t>3. Certain tokens have significant propensities to be either used or avoided by the scribe, depending on position. 	</a:t>
            </a:r>
            <a:endParaRPr sz="1600" dirty="0"/>
          </a:p>
          <a:p>
            <a:pPr marL="0" lvl="0" indent="0" algn="l" rtl="0">
              <a:lnSpc>
                <a:spcPct val="95000"/>
              </a:lnSpc>
              <a:spcBef>
                <a:spcPts val="1200"/>
              </a:spcBef>
              <a:spcAft>
                <a:spcPts val="1200"/>
              </a:spcAft>
              <a:buNone/>
            </a:pPr>
            <a:r>
              <a:rPr lang="en" sz="1600" dirty="0"/>
              <a:t>4. Tokens exhibit positional propensity not only for positions dependent on the script itself, but for positions dependent on the drawings, which are extrinsic to the script.</a:t>
            </a:r>
            <a:endParaRPr sz="1600" dirty="0"/>
          </a:p>
        </p:txBody>
      </p:sp>
      <p:sp>
        <p:nvSpPr>
          <p:cNvPr id="396" name="Google Shape;396;p40"/>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1"/>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Noteworthy Conclusion</a:t>
            </a:r>
            <a:endParaRPr/>
          </a:p>
        </p:txBody>
      </p:sp>
      <p:sp>
        <p:nvSpPr>
          <p:cNvPr id="402" name="Google Shape;402;p41"/>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36</a:t>
            </a:fld>
            <a:endParaRPr/>
          </a:p>
        </p:txBody>
      </p:sp>
      <p:sp>
        <p:nvSpPr>
          <p:cNvPr id="403" name="Google Shape;403;p41"/>
          <p:cNvSpPr/>
          <p:nvPr/>
        </p:nvSpPr>
        <p:spPr>
          <a:xfrm>
            <a:off x="645700" y="1005225"/>
            <a:ext cx="8229600" cy="3250800"/>
          </a:xfrm>
          <a:prstGeom prst="ellipse">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60"/>
              </a:spcBef>
              <a:spcAft>
                <a:spcPts val="0"/>
              </a:spcAft>
              <a:buNone/>
            </a:pPr>
            <a:r>
              <a:rPr lang="en" sz="2400" dirty="0">
                <a:solidFill>
                  <a:schemeClr val="lt1"/>
                </a:solidFill>
              </a:rPr>
              <a:t>The distributions of the unique </a:t>
            </a:r>
            <a:r>
              <a:rPr lang="en" sz="2400" dirty="0" err="1">
                <a:solidFill>
                  <a:schemeClr val="lt1"/>
                </a:solidFill>
              </a:rPr>
              <a:t>Voynichese</a:t>
            </a:r>
            <a:r>
              <a:rPr lang="en" sz="2400" dirty="0">
                <a:solidFill>
                  <a:schemeClr val="lt1"/>
                </a:solidFill>
              </a:rPr>
              <a:t> tokens depend not only on their position within paragraphs and lines, but also on their position in relation to features that we expect would be </a:t>
            </a:r>
            <a:r>
              <a:rPr lang="en" sz="2400" i="1" dirty="0">
                <a:solidFill>
                  <a:schemeClr val="lt1"/>
                </a:solidFill>
              </a:rPr>
              <a:t>extrinsic</a:t>
            </a:r>
            <a:r>
              <a:rPr lang="en" sz="2400" dirty="0">
                <a:solidFill>
                  <a:schemeClr val="lt1"/>
                </a:solidFill>
              </a:rPr>
              <a:t> to syntax, namely the boundaries imposed by the presence of drawings.</a:t>
            </a:r>
            <a:endParaRPr sz="2400" dirty="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2"/>
          <p:cNvSpPr txBox="1">
            <a:spLocks noGrp="1"/>
          </p:cNvSpPr>
          <p:nvPr>
            <p:ph type="title"/>
          </p:nvPr>
        </p:nvSpPr>
        <p:spPr>
          <a:xfrm>
            <a:off x="588450" y="1712425"/>
            <a:ext cx="8229600" cy="743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Possible Explanations</a:t>
            </a:r>
            <a:endParaRPr/>
          </a:p>
        </p:txBody>
      </p:sp>
      <p:sp>
        <p:nvSpPr>
          <p:cNvPr id="409" name="Google Shape;409;p42"/>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3"/>
          <p:cNvSpPr txBox="1">
            <a:spLocks noGrp="1"/>
          </p:cNvSpPr>
          <p:nvPr>
            <p:ph type="title"/>
          </p:nvPr>
        </p:nvSpPr>
        <p:spPr>
          <a:xfrm>
            <a:off x="3048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Abbrevs. / Split Words?</a:t>
            </a:r>
            <a:endParaRPr/>
          </a:p>
        </p:txBody>
      </p:sp>
      <p:pic>
        <p:nvPicPr>
          <p:cNvPr id="415" name="Google Shape;415;p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815403" y="210525"/>
            <a:ext cx="2871398" cy="4046401"/>
          </a:xfrm>
          <a:prstGeom prst="rect">
            <a:avLst/>
          </a:prstGeom>
          <a:noFill/>
          <a:ln>
            <a:noFill/>
          </a:ln>
        </p:spPr>
      </p:pic>
      <p:pic>
        <p:nvPicPr>
          <p:cNvPr id="416" name="Google Shape;416;p4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49500" y="1415200"/>
            <a:ext cx="4585825" cy="2884500"/>
          </a:xfrm>
          <a:prstGeom prst="rect">
            <a:avLst/>
          </a:prstGeom>
          <a:noFill/>
          <a:ln>
            <a:noFill/>
          </a:ln>
        </p:spPr>
      </p:pic>
      <p:sp>
        <p:nvSpPr>
          <p:cNvPr id="417" name="Google Shape;417;p43"/>
          <p:cNvSpPr txBox="1"/>
          <p:nvPr/>
        </p:nvSpPr>
        <p:spPr>
          <a:xfrm>
            <a:off x="1488425" y="4196975"/>
            <a:ext cx="287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Trinity O.2.48 (192r)</a:t>
            </a:r>
            <a:endParaRPr>
              <a:solidFill>
                <a:schemeClr val="dk1"/>
              </a:solidFill>
            </a:endParaRPr>
          </a:p>
        </p:txBody>
      </p:sp>
      <p:sp>
        <p:nvSpPr>
          <p:cNvPr id="418" name="Google Shape;418;p43"/>
          <p:cNvSpPr txBox="1"/>
          <p:nvPr/>
        </p:nvSpPr>
        <p:spPr>
          <a:xfrm>
            <a:off x="5203875" y="4130925"/>
            <a:ext cx="394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Italian Herbal Circa 1500, University of Vermont</a:t>
            </a:r>
            <a:endParaRPr>
              <a:solidFill>
                <a:schemeClr val="dk1"/>
              </a:solidFill>
            </a:endParaRPr>
          </a:p>
        </p:txBody>
      </p:sp>
      <p:sp>
        <p:nvSpPr>
          <p:cNvPr id="419" name="Google Shape;419;p43"/>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38</a:t>
            </a:fld>
            <a:endParaRPr/>
          </a:p>
        </p:txBody>
      </p:sp>
      <p:sp>
        <p:nvSpPr>
          <p:cNvPr id="420" name="Google Shape;420;p43"/>
          <p:cNvSpPr/>
          <p:nvPr/>
        </p:nvSpPr>
        <p:spPr>
          <a:xfrm>
            <a:off x="6931375" y="1135825"/>
            <a:ext cx="968400" cy="102600"/>
          </a:xfrm>
          <a:prstGeom prst="roundRect">
            <a:avLst>
              <a:gd name="adj" fmla="val 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1" name="Google Shape;421;p43"/>
          <p:cNvSpPr txBox="1">
            <a:spLocks noGrp="1"/>
          </p:cNvSpPr>
          <p:nvPr>
            <p:ph type="body" idx="1"/>
          </p:nvPr>
        </p:nvSpPr>
        <p:spPr>
          <a:xfrm>
            <a:off x="149025" y="799775"/>
            <a:ext cx="5618100" cy="615300"/>
          </a:xfrm>
          <a:prstGeom prst="rect">
            <a:avLst/>
          </a:prstGeom>
        </p:spPr>
        <p:txBody>
          <a:bodyPr spcFirstLastPara="1" wrap="square" lIns="91425" tIns="45700" rIns="91425" bIns="45700" anchor="t" anchorCtr="0">
            <a:normAutofit fontScale="77500" lnSpcReduction="20000"/>
          </a:bodyPr>
          <a:lstStyle/>
          <a:p>
            <a:pPr marL="457200" lvl="0" indent="-311181" algn="l" rtl="0">
              <a:spcBef>
                <a:spcPts val="360"/>
              </a:spcBef>
              <a:spcAft>
                <a:spcPts val="0"/>
              </a:spcAft>
              <a:buSzPct val="63750"/>
              <a:buChar char="•"/>
            </a:pPr>
            <a:r>
              <a:rPr lang="en"/>
              <a:t>Similar Script forms sometimes found in late medieval herbal codexes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4"/>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Abbreviations / Shorthand?</a:t>
            </a:r>
            <a:endParaRPr/>
          </a:p>
        </p:txBody>
      </p:sp>
      <p:sp>
        <p:nvSpPr>
          <p:cNvPr id="427" name="Google Shape;427;p44"/>
          <p:cNvSpPr txBox="1">
            <a:spLocks noGrp="1"/>
          </p:cNvSpPr>
          <p:nvPr>
            <p:ph type="body" idx="1"/>
          </p:nvPr>
        </p:nvSpPr>
        <p:spPr>
          <a:xfrm>
            <a:off x="457200" y="908800"/>
            <a:ext cx="4231500" cy="3449400"/>
          </a:xfrm>
          <a:prstGeom prst="rect">
            <a:avLst/>
          </a:prstGeom>
        </p:spPr>
        <p:txBody>
          <a:bodyPr spcFirstLastPara="1" wrap="square" lIns="91425" tIns="45700" rIns="91425" bIns="45700" anchor="t" anchorCtr="0">
            <a:normAutofit fontScale="92500" lnSpcReduction="20000"/>
          </a:bodyPr>
          <a:lstStyle/>
          <a:p>
            <a:pPr marL="0" lvl="0" indent="0" algn="l" rtl="0">
              <a:spcBef>
                <a:spcPts val="360"/>
              </a:spcBef>
              <a:spcAft>
                <a:spcPts val="0"/>
              </a:spcAft>
              <a:buNone/>
            </a:pPr>
            <a:r>
              <a:rPr lang="en"/>
              <a:t>Results seem inconsistent with this explanation</a:t>
            </a:r>
            <a:endParaRPr/>
          </a:p>
          <a:p>
            <a:pPr marL="0" lvl="0" indent="0" algn="l" rtl="0">
              <a:spcBef>
                <a:spcPts val="360"/>
              </a:spcBef>
              <a:spcAft>
                <a:spcPts val="0"/>
              </a:spcAft>
              <a:buNone/>
            </a:pPr>
            <a:endParaRPr sz="2200"/>
          </a:p>
          <a:p>
            <a:pPr marL="457200" lvl="0" indent="-306720" algn="l" rtl="0">
              <a:spcBef>
                <a:spcPts val="360"/>
              </a:spcBef>
              <a:spcAft>
                <a:spcPts val="0"/>
              </a:spcAft>
              <a:buSzPct val="60454"/>
              <a:buChar char="•"/>
            </a:pPr>
            <a:r>
              <a:rPr lang="en" sz="2200"/>
              <a:t>Does not explain aversive tokens that are relatively short</a:t>
            </a:r>
            <a:endParaRPr sz="2200"/>
          </a:p>
          <a:p>
            <a:pPr marL="0" lvl="0" indent="0" algn="l" rtl="0">
              <a:spcBef>
                <a:spcPts val="360"/>
              </a:spcBef>
              <a:spcAft>
                <a:spcPts val="0"/>
              </a:spcAft>
              <a:buNone/>
            </a:pPr>
            <a:endParaRPr sz="2200"/>
          </a:p>
          <a:p>
            <a:pPr marL="457200" lvl="0" indent="-318468" algn="l" rtl="0">
              <a:spcBef>
                <a:spcPts val="360"/>
              </a:spcBef>
              <a:spcAft>
                <a:spcPts val="0"/>
              </a:spcAft>
              <a:buSzPct val="69545"/>
              <a:buChar char="•"/>
            </a:pPr>
            <a:r>
              <a:rPr lang="en" sz="2200"/>
              <a:t>Does not explain why there are tilted propensity tokens following drawing intrusions</a:t>
            </a:r>
            <a:endParaRPr sz="2200"/>
          </a:p>
          <a:p>
            <a:pPr marL="457200" lvl="0" indent="0" algn="l" rtl="0">
              <a:spcBef>
                <a:spcPts val="360"/>
              </a:spcBef>
              <a:spcAft>
                <a:spcPts val="0"/>
              </a:spcAft>
              <a:buNone/>
            </a:pPr>
            <a:endParaRPr/>
          </a:p>
          <a:p>
            <a:pPr marL="457200" lvl="0" indent="-318468" algn="l" rtl="0">
              <a:spcBef>
                <a:spcPts val="360"/>
              </a:spcBef>
              <a:spcAft>
                <a:spcPts val="0"/>
              </a:spcAft>
              <a:buSzPct val="69545"/>
              <a:buChar char="•"/>
            </a:pPr>
            <a:r>
              <a:rPr lang="en" sz="2200"/>
              <a:t>At least one strongly affinitive token is relatively long</a:t>
            </a:r>
            <a:endParaRPr/>
          </a:p>
        </p:txBody>
      </p:sp>
      <p:sp>
        <p:nvSpPr>
          <p:cNvPr id="428" name="Google Shape;428;p44"/>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39</a:t>
            </a:fld>
            <a:endParaRPr/>
          </a:p>
        </p:txBody>
      </p:sp>
      <p:pic>
        <p:nvPicPr>
          <p:cNvPr id="429" name="Google Shape;429;p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733498" y="3292823"/>
            <a:ext cx="4173986" cy="910745"/>
          </a:xfrm>
          <a:prstGeom prst="rect">
            <a:avLst/>
          </a:prstGeom>
          <a:noFill/>
          <a:ln>
            <a:noFill/>
          </a:ln>
        </p:spPr>
      </p:pic>
      <p:sp>
        <p:nvSpPr>
          <p:cNvPr id="430" name="Google Shape;430;p44"/>
          <p:cNvSpPr txBox="1"/>
          <p:nvPr/>
        </p:nvSpPr>
        <p:spPr>
          <a:xfrm>
            <a:off x="4733498" y="2974766"/>
            <a:ext cx="413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AFTER</a:t>
            </a:r>
            <a:endParaRPr b="1">
              <a:solidFill>
                <a:schemeClr val="dk1"/>
              </a:solidFill>
            </a:endParaRPr>
          </a:p>
        </p:txBody>
      </p:sp>
      <p:grpSp>
        <p:nvGrpSpPr>
          <p:cNvPr id="431" name="Google Shape;431;p44"/>
          <p:cNvGrpSpPr/>
          <p:nvPr/>
        </p:nvGrpSpPr>
        <p:grpSpPr>
          <a:xfrm>
            <a:off x="4733245" y="959451"/>
            <a:ext cx="4173986" cy="1828017"/>
            <a:chOff x="4733245" y="959451"/>
            <a:chExt cx="4173986" cy="1828017"/>
          </a:xfrm>
        </p:grpSpPr>
        <p:pic>
          <p:nvPicPr>
            <p:cNvPr id="432" name="Google Shape;432;p4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733245" y="1266303"/>
              <a:ext cx="4173986" cy="1521165"/>
            </a:xfrm>
            <a:prstGeom prst="rect">
              <a:avLst/>
            </a:prstGeom>
            <a:noFill/>
            <a:ln>
              <a:noFill/>
            </a:ln>
          </p:spPr>
        </p:pic>
        <p:sp>
          <p:nvSpPr>
            <p:cNvPr id="433" name="Google Shape;433;p44"/>
            <p:cNvSpPr txBox="1"/>
            <p:nvPr/>
          </p:nvSpPr>
          <p:spPr>
            <a:xfrm>
              <a:off x="4733245" y="959451"/>
              <a:ext cx="413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BEFORE</a:t>
              </a:r>
              <a:endParaRPr b="1">
                <a:solidFill>
                  <a:schemeClr val="dk1"/>
                </a:solidFill>
              </a:endParaRPr>
            </a:p>
          </p:txBody>
        </p:sp>
      </p:grpSp>
      <p:sp>
        <p:nvSpPr>
          <p:cNvPr id="434" name="Google Shape;434;p44"/>
          <p:cNvSpPr/>
          <p:nvPr/>
        </p:nvSpPr>
        <p:spPr>
          <a:xfrm>
            <a:off x="5175675" y="1519375"/>
            <a:ext cx="1276800" cy="286200"/>
          </a:xfrm>
          <a:prstGeom prst="ellipse">
            <a:avLst/>
          </a:prstGeom>
          <a:noFill/>
          <a:ln w="28575" cap="flat" cmpd="sng">
            <a:solidFill>
              <a:srgbClr val="E6300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The Paramount Question</a:t>
            </a:r>
            <a:endParaRPr/>
          </a:p>
        </p:txBody>
      </p:sp>
      <p:sp>
        <p:nvSpPr>
          <p:cNvPr id="76" name="Google Shape;76;p8"/>
          <p:cNvSpPr txBox="1">
            <a:spLocks noGrp="1"/>
          </p:cNvSpPr>
          <p:nvPr>
            <p:ph type="body" idx="1"/>
          </p:nvPr>
        </p:nvSpPr>
        <p:spPr>
          <a:xfrm>
            <a:off x="631025" y="3246000"/>
            <a:ext cx="7550400" cy="1278600"/>
          </a:xfrm>
          <a:prstGeom prst="rect">
            <a:avLst/>
          </a:prstGeom>
        </p:spPr>
        <p:txBody>
          <a:bodyPr spcFirstLastPara="1" wrap="square" lIns="91425" tIns="45700" rIns="91425" bIns="45700" anchor="t" anchorCtr="0">
            <a:normAutofit/>
          </a:bodyPr>
          <a:lstStyle/>
          <a:p>
            <a:pPr marL="0" lvl="0" indent="0" algn="ctr" rtl="0">
              <a:spcBef>
                <a:spcPts val="360"/>
              </a:spcBef>
              <a:spcAft>
                <a:spcPts val="0"/>
              </a:spcAft>
              <a:buNone/>
            </a:pPr>
            <a:r>
              <a:rPr lang="en" i="1" dirty="0"/>
              <a:t>Knowing if it contains meaningful content would significantly sharpen and enhance the effectiveness of ongoing research efforts</a:t>
            </a:r>
            <a:endParaRPr i="1" dirty="0"/>
          </a:p>
          <a:p>
            <a:pPr marL="0" lvl="0" indent="0" algn="ctr" rtl="0">
              <a:spcBef>
                <a:spcPts val="360"/>
              </a:spcBef>
              <a:spcAft>
                <a:spcPts val="0"/>
              </a:spcAft>
              <a:buNone/>
            </a:pPr>
            <a:endParaRPr i="1" dirty="0"/>
          </a:p>
        </p:txBody>
      </p:sp>
      <p:sp>
        <p:nvSpPr>
          <p:cNvPr id="77" name="Google Shape;77;p8"/>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a:t>
            </a:fld>
            <a:endParaRPr/>
          </a:p>
        </p:txBody>
      </p:sp>
      <p:sp>
        <p:nvSpPr>
          <p:cNvPr id="78" name="Google Shape;78;p8"/>
          <p:cNvSpPr/>
          <p:nvPr/>
        </p:nvSpPr>
        <p:spPr>
          <a:xfrm>
            <a:off x="457200" y="864125"/>
            <a:ext cx="8024700" cy="2294700"/>
          </a:xfrm>
          <a:prstGeom prst="ellipse">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60"/>
              </a:spcBef>
              <a:spcAft>
                <a:spcPts val="0"/>
              </a:spcAft>
              <a:buNone/>
            </a:pPr>
            <a:r>
              <a:rPr lang="en" sz="2400">
                <a:solidFill>
                  <a:schemeClr val="lt1"/>
                </a:solidFill>
              </a:rPr>
              <a:t>Does the Voynichese script contain meaningful content that can be deciphered…</a:t>
            </a:r>
            <a:endParaRPr sz="2400">
              <a:solidFill>
                <a:schemeClr val="lt1"/>
              </a:solidFill>
            </a:endParaRPr>
          </a:p>
          <a:p>
            <a:pPr marL="0" lvl="0" indent="0" algn="ctr" rtl="0">
              <a:spcBef>
                <a:spcPts val="360"/>
              </a:spcBef>
              <a:spcAft>
                <a:spcPts val="0"/>
              </a:spcAft>
              <a:buNone/>
            </a:pPr>
            <a:r>
              <a:rPr lang="en" sz="2400">
                <a:solidFill>
                  <a:schemeClr val="lt1"/>
                </a:solidFill>
              </a:rPr>
              <a:t>or merely the appearance of such content?</a:t>
            </a:r>
            <a:endParaRPr sz="24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5"/>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Split Words</a:t>
            </a:r>
            <a:endParaRPr/>
          </a:p>
        </p:txBody>
      </p:sp>
      <p:sp>
        <p:nvSpPr>
          <p:cNvPr id="440" name="Google Shape;440;p45"/>
          <p:cNvSpPr txBox="1">
            <a:spLocks noGrp="1"/>
          </p:cNvSpPr>
          <p:nvPr>
            <p:ph type="body" idx="1"/>
          </p:nvPr>
        </p:nvSpPr>
        <p:spPr>
          <a:xfrm>
            <a:off x="457200" y="1200150"/>
            <a:ext cx="4275300" cy="30114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
              <a:t>The potential token parts occur much more frequently elsewhere as individual “words” than as joined ones</a:t>
            </a:r>
            <a:endParaRPr/>
          </a:p>
        </p:txBody>
      </p:sp>
      <p:pic>
        <p:nvPicPr>
          <p:cNvPr id="441" name="Google Shape;441;p45"/>
          <p:cNvPicPr preferRelativeResize="0"/>
          <p:nvPr/>
        </p:nvPicPr>
        <p:blipFill>
          <a:blip r:embed="rId3">
            <a:alphaModFix/>
          </a:blip>
          <a:stretch>
            <a:fillRect/>
          </a:stretch>
        </p:blipFill>
        <p:spPr>
          <a:xfrm>
            <a:off x="4572001" y="210525"/>
            <a:ext cx="4071124" cy="4267900"/>
          </a:xfrm>
          <a:prstGeom prst="rect">
            <a:avLst/>
          </a:prstGeom>
          <a:noFill/>
          <a:ln>
            <a:noFill/>
          </a:ln>
        </p:spPr>
      </p:pic>
      <p:sp>
        <p:nvSpPr>
          <p:cNvPr id="442" name="Google Shape;442;p45"/>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6"/>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Testing for Split-Words</a:t>
            </a:r>
            <a:endParaRPr/>
          </a:p>
        </p:txBody>
      </p:sp>
      <p:sp>
        <p:nvSpPr>
          <p:cNvPr id="448" name="Google Shape;448;p46"/>
          <p:cNvSpPr txBox="1">
            <a:spLocks noGrp="1"/>
          </p:cNvSpPr>
          <p:nvPr>
            <p:ph type="body" idx="1"/>
          </p:nvPr>
        </p:nvSpPr>
        <p:spPr>
          <a:xfrm>
            <a:off x="457200" y="1200150"/>
            <a:ext cx="4319400" cy="3246300"/>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ts val="1530"/>
              <a:buChar char="•"/>
            </a:pPr>
            <a:r>
              <a:rPr lang="en"/>
              <a:t>Splitting of words across the drawing intrusions</a:t>
            </a:r>
            <a:endParaRPr/>
          </a:p>
          <a:p>
            <a:pPr marL="0" lvl="0" indent="0" algn="l" rtl="0">
              <a:spcBef>
                <a:spcPts val="360"/>
              </a:spcBef>
              <a:spcAft>
                <a:spcPts val="0"/>
              </a:spcAft>
              <a:buNone/>
            </a:pPr>
            <a:endParaRPr/>
          </a:p>
          <a:p>
            <a:pPr marL="457200" lvl="0" indent="-325755" algn="l" rtl="0">
              <a:spcBef>
                <a:spcPts val="360"/>
              </a:spcBef>
              <a:spcAft>
                <a:spcPts val="0"/>
              </a:spcAft>
              <a:buSzPts val="1530"/>
              <a:buChar char="•"/>
            </a:pPr>
            <a:r>
              <a:rPr lang="en"/>
              <a:t>Consider each token to be the potential lead-portion of a word   </a:t>
            </a:r>
            <a:endParaRPr/>
          </a:p>
          <a:p>
            <a:pPr marL="457200" lvl="0" indent="-325755" algn="l" rtl="0">
              <a:spcBef>
                <a:spcPts val="0"/>
              </a:spcBef>
              <a:spcAft>
                <a:spcPts val="0"/>
              </a:spcAft>
              <a:buSzPts val="1530"/>
              <a:buChar char="•"/>
            </a:pPr>
            <a:r>
              <a:rPr lang="en"/>
              <a:t>(Or trail-portion for tokens after drawing intrusions)</a:t>
            </a:r>
            <a:endParaRPr/>
          </a:p>
        </p:txBody>
      </p:sp>
      <p:sp>
        <p:nvSpPr>
          <p:cNvPr id="449" name="Google Shape;449;p46"/>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41</a:t>
            </a:fld>
            <a:endParaRPr/>
          </a:p>
        </p:txBody>
      </p:sp>
      <p:pic>
        <p:nvPicPr>
          <p:cNvPr id="450" name="Google Shape;450;p4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929000" y="990750"/>
            <a:ext cx="4062599" cy="29889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7"/>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Compare to Split-Word Assumption</a:t>
            </a:r>
            <a:endParaRPr/>
          </a:p>
        </p:txBody>
      </p:sp>
      <p:sp>
        <p:nvSpPr>
          <p:cNvPr id="456" name="Google Shape;456;p47"/>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42</a:t>
            </a:fld>
            <a:endParaRPr/>
          </a:p>
        </p:txBody>
      </p:sp>
      <p:grpSp>
        <p:nvGrpSpPr>
          <p:cNvPr id="457" name="Google Shape;457;p47"/>
          <p:cNvGrpSpPr/>
          <p:nvPr/>
        </p:nvGrpSpPr>
        <p:grpSpPr>
          <a:xfrm>
            <a:off x="631213" y="3056306"/>
            <a:ext cx="2804309" cy="952259"/>
            <a:chOff x="1719973" y="2681229"/>
            <a:chExt cx="2466411" cy="816478"/>
          </a:xfrm>
        </p:grpSpPr>
        <p:pic>
          <p:nvPicPr>
            <p:cNvPr id="458" name="Google Shape;458;p4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719973" y="2947120"/>
              <a:ext cx="2466411" cy="550587"/>
            </a:xfrm>
            <a:prstGeom prst="rect">
              <a:avLst/>
            </a:prstGeom>
            <a:noFill/>
            <a:ln>
              <a:noFill/>
            </a:ln>
          </p:spPr>
        </p:pic>
        <p:sp>
          <p:nvSpPr>
            <p:cNvPr id="459" name="Google Shape;459;p47"/>
            <p:cNvSpPr txBox="1"/>
            <p:nvPr/>
          </p:nvSpPr>
          <p:spPr>
            <a:xfrm>
              <a:off x="1719973" y="2681229"/>
              <a:ext cx="2444100" cy="34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AFTER</a:t>
              </a:r>
              <a:endParaRPr b="1">
                <a:solidFill>
                  <a:schemeClr val="dk1"/>
                </a:solidFill>
              </a:endParaRPr>
            </a:p>
          </p:txBody>
        </p:sp>
      </p:grpSp>
      <p:grpSp>
        <p:nvGrpSpPr>
          <p:cNvPr id="460" name="Google Shape;460;p47"/>
          <p:cNvGrpSpPr/>
          <p:nvPr/>
        </p:nvGrpSpPr>
        <p:grpSpPr>
          <a:xfrm>
            <a:off x="631213" y="1036174"/>
            <a:ext cx="2804309" cy="1396356"/>
            <a:chOff x="1719973" y="883808"/>
            <a:chExt cx="2466411" cy="1197253"/>
          </a:xfrm>
        </p:grpSpPr>
        <p:pic>
          <p:nvPicPr>
            <p:cNvPr id="461" name="Google Shape;461;p4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719973" y="1161447"/>
              <a:ext cx="2466411" cy="919614"/>
            </a:xfrm>
            <a:prstGeom prst="rect">
              <a:avLst/>
            </a:prstGeom>
            <a:noFill/>
            <a:ln>
              <a:noFill/>
            </a:ln>
          </p:spPr>
        </p:pic>
        <p:sp>
          <p:nvSpPr>
            <p:cNvPr id="462" name="Google Shape;462;p47"/>
            <p:cNvSpPr txBox="1"/>
            <p:nvPr/>
          </p:nvSpPr>
          <p:spPr>
            <a:xfrm>
              <a:off x="1719973" y="883808"/>
              <a:ext cx="2444100" cy="34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BEFORE</a:t>
              </a:r>
              <a:endParaRPr b="1">
                <a:solidFill>
                  <a:schemeClr val="dk1"/>
                </a:solidFill>
              </a:endParaRPr>
            </a:p>
          </p:txBody>
        </p:sp>
      </p:grpSp>
      <p:grpSp>
        <p:nvGrpSpPr>
          <p:cNvPr id="463" name="Google Shape;463;p47"/>
          <p:cNvGrpSpPr/>
          <p:nvPr/>
        </p:nvGrpSpPr>
        <p:grpSpPr>
          <a:xfrm>
            <a:off x="5851809" y="1036174"/>
            <a:ext cx="2804326" cy="1148447"/>
            <a:chOff x="5306250" y="883808"/>
            <a:chExt cx="2466426" cy="984693"/>
          </a:xfrm>
        </p:grpSpPr>
        <p:pic>
          <p:nvPicPr>
            <p:cNvPr id="464" name="Google Shape;464;p4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306250" y="1161447"/>
              <a:ext cx="2466426" cy="707054"/>
            </a:xfrm>
            <a:prstGeom prst="rect">
              <a:avLst/>
            </a:prstGeom>
            <a:noFill/>
            <a:ln>
              <a:noFill/>
            </a:ln>
          </p:spPr>
        </p:pic>
        <p:sp>
          <p:nvSpPr>
            <p:cNvPr id="465" name="Google Shape;465;p47"/>
            <p:cNvSpPr txBox="1"/>
            <p:nvPr/>
          </p:nvSpPr>
          <p:spPr>
            <a:xfrm>
              <a:off x="5306250" y="883808"/>
              <a:ext cx="2444100" cy="34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Token Before or as Prefix</a:t>
              </a:r>
              <a:endParaRPr b="1">
                <a:solidFill>
                  <a:schemeClr val="dk1"/>
                </a:solidFill>
              </a:endParaRPr>
            </a:p>
          </p:txBody>
        </p:sp>
      </p:grpSp>
      <p:grpSp>
        <p:nvGrpSpPr>
          <p:cNvPr id="466" name="Google Shape;466;p47"/>
          <p:cNvGrpSpPr/>
          <p:nvPr/>
        </p:nvGrpSpPr>
        <p:grpSpPr>
          <a:xfrm>
            <a:off x="5851809" y="3056306"/>
            <a:ext cx="2804326" cy="1125140"/>
            <a:chOff x="5529973" y="2681229"/>
            <a:chExt cx="2466426" cy="964709"/>
          </a:xfrm>
        </p:grpSpPr>
        <p:pic>
          <p:nvPicPr>
            <p:cNvPr id="467" name="Google Shape;467;p4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529973" y="2947120"/>
              <a:ext cx="2466426" cy="698817"/>
            </a:xfrm>
            <a:prstGeom prst="rect">
              <a:avLst/>
            </a:prstGeom>
            <a:noFill/>
            <a:ln>
              <a:noFill/>
            </a:ln>
          </p:spPr>
        </p:pic>
        <p:sp>
          <p:nvSpPr>
            <p:cNvPr id="468" name="Google Shape;468;p47"/>
            <p:cNvSpPr txBox="1"/>
            <p:nvPr/>
          </p:nvSpPr>
          <p:spPr>
            <a:xfrm>
              <a:off x="5529973" y="2681229"/>
              <a:ext cx="2444100" cy="34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Token After or as Suffix</a:t>
              </a:r>
              <a:endParaRPr b="1">
                <a:solidFill>
                  <a:schemeClr val="dk1"/>
                </a:solidFill>
              </a:endParaRPr>
            </a:p>
          </p:txBody>
        </p:sp>
      </p:grpSp>
      <p:sp>
        <p:nvSpPr>
          <p:cNvPr id="469" name="Google Shape;469;p47"/>
          <p:cNvSpPr/>
          <p:nvPr/>
        </p:nvSpPr>
        <p:spPr>
          <a:xfrm>
            <a:off x="3525925" y="1112250"/>
            <a:ext cx="1601700" cy="1300200"/>
          </a:xfrm>
          <a:prstGeom prst="ellipse">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0" name="Google Shape;470;p47"/>
          <p:cNvSpPr/>
          <p:nvPr/>
        </p:nvSpPr>
        <p:spPr>
          <a:xfrm>
            <a:off x="4060029" y="1112250"/>
            <a:ext cx="1573500" cy="1300200"/>
          </a:xfrm>
          <a:prstGeom prst="ellipse">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1" name="Google Shape;471;p47"/>
          <p:cNvSpPr/>
          <p:nvPr/>
        </p:nvSpPr>
        <p:spPr>
          <a:xfrm>
            <a:off x="3576275" y="2941050"/>
            <a:ext cx="1563300" cy="1263600"/>
          </a:xfrm>
          <a:prstGeom prst="ellipse">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2" name="Google Shape;472;p47"/>
          <p:cNvSpPr/>
          <p:nvPr/>
        </p:nvSpPr>
        <p:spPr>
          <a:xfrm>
            <a:off x="4179867" y="2941050"/>
            <a:ext cx="1536000" cy="1263600"/>
          </a:xfrm>
          <a:prstGeom prst="ellipse">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3" name="Google Shape;473;p47"/>
          <p:cNvSpPr txBox="1"/>
          <p:nvPr/>
        </p:nvSpPr>
        <p:spPr>
          <a:xfrm>
            <a:off x="6053950" y="2426750"/>
            <a:ext cx="22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9900FF"/>
                </a:solidFill>
              </a:rPr>
              <a:t>Split-Word Assumption</a:t>
            </a:r>
            <a:endParaRPr b="1">
              <a:solidFill>
                <a:srgbClr val="9900FF"/>
              </a:solidFill>
            </a:endParaRPr>
          </a:p>
        </p:txBody>
      </p:sp>
      <p:sp>
        <p:nvSpPr>
          <p:cNvPr id="474" name="Google Shape;474;p47"/>
          <p:cNvSpPr txBox="1"/>
          <p:nvPr/>
        </p:nvSpPr>
        <p:spPr>
          <a:xfrm>
            <a:off x="769825" y="2544325"/>
            <a:ext cx="2487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b="1">
                <a:solidFill>
                  <a:srgbClr val="0000FF"/>
                </a:solidFill>
              </a:rPr>
              <a:t>Whole-Word Assumption</a:t>
            </a:r>
            <a:endParaRPr b="1">
              <a:solidFill>
                <a:srgbClr val="0000FF"/>
              </a:solidFill>
            </a:endParaRPr>
          </a:p>
        </p:txBody>
      </p:sp>
      <p:cxnSp>
        <p:nvCxnSpPr>
          <p:cNvPr id="475" name="Google Shape;475;p47"/>
          <p:cNvCxnSpPr>
            <a:stCxn id="474" idx="3"/>
            <a:endCxn id="469" idx="3"/>
          </p:cNvCxnSpPr>
          <p:nvPr/>
        </p:nvCxnSpPr>
        <p:spPr>
          <a:xfrm rot="10800000" flipH="1">
            <a:off x="3257125" y="2222125"/>
            <a:ext cx="503400" cy="522300"/>
          </a:xfrm>
          <a:prstGeom prst="curvedConnector2">
            <a:avLst/>
          </a:prstGeom>
          <a:noFill/>
          <a:ln w="19050" cap="flat" cmpd="sng">
            <a:solidFill>
              <a:srgbClr val="4A86E8"/>
            </a:solidFill>
            <a:prstDash val="solid"/>
            <a:round/>
            <a:headEnd type="none" w="med" len="med"/>
            <a:tailEnd type="triangle" w="med" len="med"/>
          </a:ln>
        </p:spPr>
      </p:cxnSp>
      <p:cxnSp>
        <p:nvCxnSpPr>
          <p:cNvPr id="476" name="Google Shape;476;p47"/>
          <p:cNvCxnSpPr>
            <a:stCxn id="474" idx="3"/>
            <a:endCxn id="471" idx="1"/>
          </p:cNvCxnSpPr>
          <p:nvPr/>
        </p:nvCxnSpPr>
        <p:spPr>
          <a:xfrm>
            <a:off x="3257125" y="2744425"/>
            <a:ext cx="548100" cy="381600"/>
          </a:xfrm>
          <a:prstGeom prst="curvedConnector2">
            <a:avLst/>
          </a:prstGeom>
          <a:noFill/>
          <a:ln w="19050" cap="flat" cmpd="sng">
            <a:solidFill>
              <a:srgbClr val="4A86E8"/>
            </a:solidFill>
            <a:prstDash val="solid"/>
            <a:round/>
            <a:headEnd type="none" w="med" len="med"/>
            <a:tailEnd type="triangle" w="med" len="med"/>
          </a:ln>
        </p:spPr>
      </p:cxnSp>
      <p:cxnSp>
        <p:nvCxnSpPr>
          <p:cNvPr id="477" name="Google Shape;477;p47"/>
          <p:cNvCxnSpPr>
            <a:stCxn id="473" idx="1"/>
            <a:endCxn id="470" idx="5"/>
          </p:cNvCxnSpPr>
          <p:nvPr/>
        </p:nvCxnSpPr>
        <p:spPr>
          <a:xfrm rot="10800000">
            <a:off x="5402950" y="2222150"/>
            <a:ext cx="651000" cy="404700"/>
          </a:xfrm>
          <a:prstGeom prst="curvedConnector2">
            <a:avLst/>
          </a:prstGeom>
          <a:noFill/>
          <a:ln w="19050" cap="flat" cmpd="sng">
            <a:solidFill>
              <a:srgbClr val="9900FF"/>
            </a:solidFill>
            <a:prstDash val="solid"/>
            <a:round/>
            <a:headEnd type="none" w="med" len="med"/>
            <a:tailEnd type="triangle" w="med" len="med"/>
          </a:ln>
        </p:spPr>
      </p:cxnSp>
      <p:cxnSp>
        <p:nvCxnSpPr>
          <p:cNvPr id="478" name="Google Shape;478;p47"/>
          <p:cNvCxnSpPr>
            <a:stCxn id="473" idx="1"/>
            <a:endCxn id="472" idx="7"/>
          </p:cNvCxnSpPr>
          <p:nvPr/>
        </p:nvCxnSpPr>
        <p:spPr>
          <a:xfrm flipH="1">
            <a:off x="5490850" y="2626850"/>
            <a:ext cx="563100" cy="499200"/>
          </a:xfrm>
          <a:prstGeom prst="curvedConnector2">
            <a:avLst/>
          </a:prstGeom>
          <a:noFill/>
          <a:ln w="19050" cap="flat" cmpd="sng">
            <a:solidFill>
              <a:srgbClr val="9900FF"/>
            </a:solidFill>
            <a:prstDash val="solid"/>
            <a:round/>
            <a:headEnd type="none" w="med" len="med"/>
            <a:tailEnd type="triangle" w="med" len="med"/>
          </a:ln>
        </p:spPr>
      </p:cxnSp>
      <p:pic>
        <p:nvPicPr>
          <p:cNvPr id="479" name="Google Shape;479;p4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4330625" y="1382920"/>
            <a:ext cx="595840" cy="268712"/>
          </a:xfrm>
          <a:prstGeom prst="rect">
            <a:avLst/>
          </a:prstGeom>
          <a:noFill/>
          <a:ln>
            <a:noFill/>
          </a:ln>
        </p:spPr>
      </p:pic>
      <p:pic>
        <p:nvPicPr>
          <p:cNvPr id="480" name="Google Shape;480;p47"/>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3601920" y="1668713"/>
            <a:ext cx="408910" cy="245346"/>
          </a:xfrm>
          <a:prstGeom prst="rect">
            <a:avLst/>
          </a:prstGeom>
          <a:noFill/>
          <a:ln>
            <a:noFill/>
          </a:ln>
        </p:spPr>
      </p:pic>
      <p:pic>
        <p:nvPicPr>
          <p:cNvPr id="481" name="Google Shape;481;p47"/>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4416233" y="2015002"/>
            <a:ext cx="408910" cy="198613"/>
          </a:xfrm>
          <a:prstGeom prst="rect">
            <a:avLst/>
          </a:prstGeom>
          <a:noFill/>
          <a:ln>
            <a:noFill/>
          </a:ln>
        </p:spPr>
      </p:pic>
      <p:pic>
        <p:nvPicPr>
          <p:cNvPr id="482" name="Google Shape;482;p47"/>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5143644" y="3673219"/>
            <a:ext cx="385544" cy="221980"/>
          </a:xfrm>
          <a:prstGeom prst="rect">
            <a:avLst/>
          </a:prstGeom>
          <a:noFill/>
          <a:ln>
            <a:noFill/>
          </a:ln>
        </p:spPr>
      </p:pic>
      <p:pic>
        <p:nvPicPr>
          <p:cNvPr id="483" name="Google Shape;483;p47"/>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5205151" y="3340450"/>
            <a:ext cx="408910" cy="210297"/>
          </a:xfrm>
          <a:prstGeom prst="rect">
            <a:avLst/>
          </a:prstGeom>
          <a:noFill/>
          <a:ln>
            <a:noFill/>
          </a:ln>
        </p:spPr>
      </p:pic>
      <p:pic>
        <p:nvPicPr>
          <p:cNvPr id="484" name="Google Shape;484;p47"/>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4418204" y="3509598"/>
            <a:ext cx="479009" cy="198613"/>
          </a:xfrm>
          <a:prstGeom prst="rect">
            <a:avLst/>
          </a:prstGeom>
          <a:noFill/>
          <a:ln>
            <a:noFill/>
          </a:ln>
        </p:spPr>
      </p:pic>
      <p:pic>
        <p:nvPicPr>
          <p:cNvPr id="485" name="Google Shape;485;p47"/>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4534986" y="3191371"/>
            <a:ext cx="303762" cy="257029"/>
          </a:xfrm>
          <a:prstGeom prst="rect">
            <a:avLst/>
          </a:prstGeom>
          <a:noFill/>
          <a:ln>
            <a:noFill/>
          </a:ln>
        </p:spPr>
      </p:pic>
      <p:pic>
        <p:nvPicPr>
          <p:cNvPr id="486" name="Google Shape;486;p47"/>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3642843" y="3409289"/>
            <a:ext cx="525742" cy="327128"/>
          </a:xfrm>
          <a:prstGeom prst="rect">
            <a:avLst/>
          </a:prstGeom>
          <a:noFill/>
          <a:ln>
            <a:noFill/>
          </a:ln>
        </p:spPr>
      </p:pic>
      <p:pic>
        <p:nvPicPr>
          <p:cNvPr id="487" name="Google Shape;487;p47"/>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4543980" y="1822076"/>
            <a:ext cx="210297" cy="233663"/>
          </a:xfrm>
          <a:prstGeom prst="rect">
            <a:avLst/>
          </a:prstGeom>
          <a:noFill/>
          <a:ln>
            <a:noFill/>
          </a:ln>
        </p:spPr>
      </p:pic>
      <p:pic>
        <p:nvPicPr>
          <p:cNvPr id="488" name="Google Shape;488;p47"/>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4482766" y="1607837"/>
            <a:ext cx="338811" cy="198613"/>
          </a:xfrm>
          <a:prstGeom prst="rect">
            <a:avLst/>
          </a:prstGeom>
          <a:noFill/>
          <a:ln>
            <a:noFill/>
          </a:ln>
        </p:spPr>
      </p:pic>
      <p:pic>
        <p:nvPicPr>
          <p:cNvPr id="489" name="Google Shape;489;p47"/>
          <p:cNvPicPr preferRelativeResize="0"/>
          <p:nvPr/>
        </p:nvPicPr>
        <p:blipFill>
          <a:blip r:embed="rId17" cstate="screen">
            <a:alphaModFix/>
            <a:extLst>
              <a:ext uri="{28A0092B-C50C-407E-A947-70E740481C1C}">
                <a14:useLocalDpi xmlns:a14="http://schemas.microsoft.com/office/drawing/2010/main"/>
              </a:ext>
            </a:extLst>
          </a:blip>
          <a:stretch>
            <a:fillRect/>
          </a:stretch>
        </p:blipFill>
        <p:spPr>
          <a:xfrm>
            <a:off x="3823930" y="1398067"/>
            <a:ext cx="163564" cy="22198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8"/>
          <p:cNvSpPr txBox="1">
            <a:spLocks noGrp="1"/>
          </p:cNvSpPr>
          <p:nvPr>
            <p:ph type="title"/>
          </p:nvPr>
        </p:nvSpPr>
        <p:spPr>
          <a:xfrm>
            <a:off x="588450" y="1712425"/>
            <a:ext cx="8229600" cy="743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Summary</a:t>
            </a:r>
            <a:endParaRPr/>
          </a:p>
        </p:txBody>
      </p:sp>
      <p:sp>
        <p:nvSpPr>
          <p:cNvPr id="495" name="Google Shape;495;p48"/>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9"/>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Summary</a:t>
            </a:r>
            <a:endParaRPr/>
          </a:p>
        </p:txBody>
      </p:sp>
      <p:sp>
        <p:nvSpPr>
          <p:cNvPr id="501" name="Google Shape;501;p49"/>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44</a:t>
            </a:fld>
            <a:endParaRPr/>
          </a:p>
        </p:txBody>
      </p:sp>
      <p:sp>
        <p:nvSpPr>
          <p:cNvPr id="502" name="Google Shape;502;p49"/>
          <p:cNvSpPr/>
          <p:nvPr/>
        </p:nvSpPr>
        <p:spPr>
          <a:xfrm>
            <a:off x="183634" y="1930690"/>
            <a:ext cx="2636100" cy="1173000"/>
          </a:xfrm>
          <a:prstGeom prst="ellipse">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60"/>
              </a:spcBef>
              <a:spcAft>
                <a:spcPts val="0"/>
              </a:spcAft>
              <a:buNone/>
            </a:pPr>
            <a:r>
              <a:rPr lang="en" sz="1300">
                <a:solidFill>
                  <a:schemeClr val="lt1"/>
                </a:solidFill>
              </a:rPr>
              <a:t>Certain tokens have affinitive or aversive  propensity for positions that are </a:t>
            </a:r>
            <a:r>
              <a:rPr lang="en" sz="1300" i="1" u="sng">
                <a:solidFill>
                  <a:schemeClr val="lt1"/>
                </a:solidFill>
              </a:rPr>
              <a:t>intrinsic</a:t>
            </a:r>
            <a:r>
              <a:rPr lang="en" sz="1300">
                <a:solidFill>
                  <a:schemeClr val="lt1"/>
                </a:solidFill>
              </a:rPr>
              <a:t> to the script</a:t>
            </a:r>
            <a:endParaRPr sz="1300">
              <a:solidFill>
                <a:schemeClr val="lt1"/>
              </a:solidFill>
            </a:endParaRPr>
          </a:p>
        </p:txBody>
      </p:sp>
      <p:sp>
        <p:nvSpPr>
          <p:cNvPr id="503" name="Google Shape;503;p49"/>
          <p:cNvSpPr/>
          <p:nvPr/>
        </p:nvSpPr>
        <p:spPr>
          <a:xfrm>
            <a:off x="183625" y="3180438"/>
            <a:ext cx="2636100" cy="1173000"/>
          </a:xfrm>
          <a:prstGeom prst="ellipse">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60"/>
              </a:spcBef>
              <a:spcAft>
                <a:spcPts val="0"/>
              </a:spcAft>
              <a:buNone/>
            </a:pPr>
            <a:r>
              <a:rPr lang="en" sz="1300">
                <a:solidFill>
                  <a:schemeClr val="lt1"/>
                </a:solidFill>
              </a:rPr>
              <a:t>Certain tokens have affinitive or aversive propensity for positions that are </a:t>
            </a:r>
            <a:r>
              <a:rPr lang="en" sz="1300" i="1" u="sng">
                <a:solidFill>
                  <a:schemeClr val="lt1"/>
                </a:solidFill>
              </a:rPr>
              <a:t>extrinsic</a:t>
            </a:r>
            <a:r>
              <a:rPr lang="en" sz="1300">
                <a:solidFill>
                  <a:schemeClr val="lt1"/>
                </a:solidFill>
              </a:rPr>
              <a:t> to the script</a:t>
            </a:r>
            <a:endParaRPr sz="1300">
              <a:solidFill>
                <a:schemeClr val="lt1"/>
              </a:solidFill>
            </a:endParaRPr>
          </a:p>
        </p:txBody>
      </p:sp>
      <p:sp>
        <p:nvSpPr>
          <p:cNvPr id="504" name="Google Shape;504;p49"/>
          <p:cNvSpPr/>
          <p:nvPr/>
        </p:nvSpPr>
        <p:spPr>
          <a:xfrm>
            <a:off x="6431703" y="247653"/>
            <a:ext cx="2636100" cy="1173000"/>
          </a:xfrm>
          <a:prstGeom prst="ellipse">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60"/>
              </a:spcBef>
              <a:spcAft>
                <a:spcPts val="0"/>
              </a:spcAft>
              <a:buNone/>
            </a:pPr>
            <a:r>
              <a:rPr lang="en" sz="1300">
                <a:solidFill>
                  <a:srgbClr val="FFFF00"/>
                </a:solidFill>
              </a:rPr>
              <a:t>The evidence for the more obvious explanations for the extrinsic propensities is weak </a:t>
            </a:r>
            <a:endParaRPr sz="1300">
              <a:solidFill>
                <a:srgbClr val="FFFF00"/>
              </a:solidFill>
            </a:endParaRPr>
          </a:p>
        </p:txBody>
      </p:sp>
      <p:sp>
        <p:nvSpPr>
          <p:cNvPr id="505" name="Google Shape;505;p49"/>
          <p:cNvSpPr/>
          <p:nvPr/>
        </p:nvSpPr>
        <p:spPr>
          <a:xfrm>
            <a:off x="202031" y="729925"/>
            <a:ext cx="2636100" cy="1173000"/>
          </a:xfrm>
          <a:prstGeom prst="ellipse">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60"/>
              </a:spcBef>
              <a:spcAft>
                <a:spcPts val="0"/>
              </a:spcAft>
              <a:buNone/>
            </a:pPr>
            <a:r>
              <a:rPr lang="en" sz="1300">
                <a:solidFill>
                  <a:schemeClr val="lt1"/>
                </a:solidFill>
              </a:rPr>
              <a:t>Token lengths show some tendencies related to position</a:t>
            </a:r>
            <a:endParaRPr sz="1300">
              <a:solidFill>
                <a:schemeClr val="lt1"/>
              </a:solidFill>
            </a:endParaRPr>
          </a:p>
        </p:txBody>
      </p:sp>
      <p:cxnSp>
        <p:nvCxnSpPr>
          <p:cNvPr id="506" name="Google Shape;506;p49"/>
          <p:cNvCxnSpPr>
            <a:stCxn id="507" idx="1"/>
            <a:endCxn id="505" idx="6"/>
          </p:cNvCxnSpPr>
          <p:nvPr/>
        </p:nvCxnSpPr>
        <p:spPr>
          <a:xfrm flipH="1">
            <a:off x="2838175" y="849375"/>
            <a:ext cx="414000" cy="467100"/>
          </a:xfrm>
          <a:prstGeom prst="straightConnector1">
            <a:avLst/>
          </a:prstGeom>
          <a:noFill/>
          <a:ln w="9525" cap="flat" cmpd="sng">
            <a:solidFill>
              <a:schemeClr val="dk2"/>
            </a:solidFill>
            <a:prstDash val="solid"/>
            <a:round/>
            <a:headEnd type="triangle" w="med" len="med"/>
            <a:tailEnd type="none" w="med" len="med"/>
          </a:ln>
        </p:spPr>
      </p:cxnSp>
      <p:cxnSp>
        <p:nvCxnSpPr>
          <p:cNvPr id="508" name="Google Shape;508;p49"/>
          <p:cNvCxnSpPr>
            <a:stCxn id="509" idx="1"/>
            <a:endCxn id="505" idx="6"/>
          </p:cNvCxnSpPr>
          <p:nvPr/>
        </p:nvCxnSpPr>
        <p:spPr>
          <a:xfrm rot="10800000">
            <a:off x="2838225" y="1316425"/>
            <a:ext cx="1899900" cy="0"/>
          </a:xfrm>
          <a:prstGeom prst="straightConnector1">
            <a:avLst/>
          </a:prstGeom>
          <a:noFill/>
          <a:ln w="9525" cap="flat" cmpd="sng">
            <a:solidFill>
              <a:schemeClr val="dk2"/>
            </a:solidFill>
            <a:prstDash val="solid"/>
            <a:round/>
            <a:headEnd type="triangle" w="med" len="med"/>
            <a:tailEnd type="none" w="med" len="med"/>
          </a:ln>
        </p:spPr>
      </p:cxnSp>
      <p:cxnSp>
        <p:nvCxnSpPr>
          <p:cNvPr id="510" name="Google Shape;510;p49"/>
          <p:cNvCxnSpPr>
            <a:stCxn id="511" idx="1"/>
            <a:endCxn id="505" idx="6"/>
          </p:cNvCxnSpPr>
          <p:nvPr/>
        </p:nvCxnSpPr>
        <p:spPr>
          <a:xfrm rot="10800000">
            <a:off x="2838225" y="1316325"/>
            <a:ext cx="414000" cy="432900"/>
          </a:xfrm>
          <a:prstGeom prst="straightConnector1">
            <a:avLst/>
          </a:prstGeom>
          <a:noFill/>
          <a:ln w="9525" cap="flat" cmpd="sng">
            <a:solidFill>
              <a:schemeClr val="dk2"/>
            </a:solidFill>
            <a:prstDash val="solid"/>
            <a:round/>
            <a:headEnd type="triangle" w="med" len="med"/>
            <a:tailEnd type="none" w="med" len="med"/>
          </a:ln>
        </p:spPr>
      </p:cxnSp>
      <p:cxnSp>
        <p:nvCxnSpPr>
          <p:cNvPr id="512" name="Google Shape;512;p49"/>
          <p:cNvCxnSpPr>
            <a:stCxn id="502" idx="6"/>
            <a:endCxn id="513" idx="1"/>
          </p:cNvCxnSpPr>
          <p:nvPr/>
        </p:nvCxnSpPr>
        <p:spPr>
          <a:xfrm>
            <a:off x="2819734" y="2517190"/>
            <a:ext cx="460200" cy="19800"/>
          </a:xfrm>
          <a:prstGeom prst="straightConnector1">
            <a:avLst/>
          </a:prstGeom>
          <a:noFill/>
          <a:ln w="9525" cap="flat" cmpd="sng">
            <a:solidFill>
              <a:schemeClr val="dk2"/>
            </a:solidFill>
            <a:prstDash val="solid"/>
            <a:round/>
            <a:headEnd type="none" w="med" len="med"/>
            <a:tailEnd type="triangle" w="med" len="med"/>
          </a:ln>
        </p:spPr>
      </p:cxnSp>
      <p:cxnSp>
        <p:nvCxnSpPr>
          <p:cNvPr id="514" name="Google Shape;514;p49"/>
          <p:cNvCxnSpPr>
            <a:stCxn id="503" idx="6"/>
            <a:endCxn id="515" idx="1"/>
          </p:cNvCxnSpPr>
          <p:nvPr/>
        </p:nvCxnSpPr>
        <p:spPr>
          <a:xfrm>
            <a:off x="2819725" y="3766938"/>
            <a:ext cx="374400" cy="0"/>
          </a:xfrm>
          <a:prstGeom prst="straightConnector1">
            <a:avLst/>
          </a:prstGeom>
          <a:noFill/>
          <a:ln w="9525" cap="flat" cmpd="sng">
            <a:solidFill>
              <a:schemeClr val="dk2"/>
            </a:solidFill>
            <a:prstDash val="solid"/>
            <a:round/>
            <a:headEnd type="none" w="med" len="med"/>
            <a:tailEnd type="triangle" w="med" len="med"/>
          </a:ln>
        </p:spPr>
      </p:cxnSp>
      <p:cxnSp>
        <p:nvCxnSpPr>
          <p:cNvPr id="516" name="Google Shape;516;p49"/>
          <p:cNvCxnSpPr>
            <a:stCxn id="517" idx="0"/>
            <a:endCxn id="504" idx="4"/>
          </p:cNvCxnSpPr>
          <p:nvPr/>
        </p:nvCxnSpPr>
        <p:spPr>
          <a:xfrm rot="10800000">
            <a:off x="7749825" y="1420600"/>
            <a:ext cx="14100" cy="142500"/>
          </a:xfrm>
          <a:prstGeom prst="straightConnector1">
            <a:avLst/>
          </a:prstGeom>
          <a:noFill/>
          <a:ln w="9525" cap="flat" cmpd="sng">
            <a:solidFill>
              <a:schemeClr val="dk2"/>
            </a:solidFill>
            <a:prstDash val="solid"/>
            <a:round/>
            <a:headEnd type="triangle" w="med" len="med"/>
            <a:tailEnd type="none" w="med" len="med"/>
          </a:ln>
        </p:spPr>
      </p:cxnSp>
      <p:sp>
        <p:nvSpPr>
          <p:cNvPr id="518" name="Google Shape;518;p49"/>
          <p:cNvSpPr/>
          <p:nvPr/>
        </p:nvSpPr>
        <p:spPr>
          <a:xfrm>
            <a:off x="5442928" y="2129778"/>
            <a:ext cx="2636100" cy="1173000"/>
          </a:xfrm>
          <a:prstGeom prst="ellipse">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360"/>
              </a:spcBef>
              <a:spcAft>
                <a:spcPts val="0"/>
              </a:spcAft>
              <a:buNone/>
            </a:pPr>
            <a:r>
              <a:rPr lang="en" sz="1300">
                <a:solidFill>
                  <a:srgbClr val="FFFF00"/>
                </a:solidFill>
              </a:rPr>
              <a:t>There is some correlation of tilted propensity tokens between positions</a:t>
            </a:r>
            <a:endParaRPr sz="1300">
              <a:solidFill>
                <a:srgbClr val="FFFF00"/>
              </a:solidFill>
            </a:endParaRPr>
          </a:p>
        </p:txBody>
      </p:sp>
      <p:cxnSp>
        <p:nvCxnSpPr>
          <p:cNvPr id="519" name="Google Shape;519;p49"/>
          <p:cNvCxnSpPr>
            <a:stCxn id="518" idx="5"/>
            <a:endCxn id="520" idx="0"/>
          </p:cNvCxnSpPr>
          <p:nvPr/>
        </p:nvCxnSpPr>
        <p:spPr>
          <a:xfrm>
            <a:off x="7692980" y="3130996"/>
            <a:ext cx="507900" cy="1341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49"/>
          <p:cNvSpPr/>
          <p:nvPr/>
        </p:nvSpPr>
        <p:spPr>
          <a:xfrm>
            <a:off x="3252175" y="497025"/>
            <a:ext cx="1329300" cy="7047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Longer tokens </a:t>
            </a:r>
            <a:endParaRPr sz="1000"/>
          </a:p>
          <a:p>
            <a:pPr marL="0" lvl="0" indent="0" algn="ctr" rtl="0">
              <a:spcBef>
                <a:spcPts val="0"/>
              </a:spcBef>
              <a:spcAft>
                <a:spcPts val="0"/>
              </a:spcAft>
              <a:buNone/>
            </a:pPr>
            <a:r>
              <a:rPr lang="en" sz="1000"/>
              <a:t>START of lines</a:t>
            </a:r>
            <a:endParaRPr sz="1000"/>
          </a:p>
          <a:p>
            <a:pPr marL="0" lvl="0" indent="0" algn="ctr" rtl="0">
              <a:spcBef>
                <a:spcPts val="0"/>
              </a:spcBef>
              <a:spcAft>
                <a:spcPts val="0"/>
              </a:spcAft>
              <a:buNone/>
            </a:pPr>
            <a:r>
              <a:rPr lang="en" sz="1000"/>
              <a:t>And </a:t>
            </a:r>
            <a:endParaRPr sz="1000"/>
          </a:p>
          <a:p>
            <a:pPr marL="0" lvl="0" indent="0" algn="ctr" rtl="0">
              <a:spcBef>
                <a:spcPts val="0"/>
              </a:spcBef>
              <a:spcAft>
                <a:spcPts val="0"/>
              </a:spcAft>
              <a:buNone/>
            </a:pPr>
            <a:r>
              <a:rPr lang="en" sz="1000"/>
              <a:t>AFTER drawings </a:t>
            </a:r>
            <a:endParaRPr sz="1000"/>
          </a:p>
        </p:txBody>
      </p:sp>
      <p:sp>
        <p:nvSpPr>
          <p:cNvPr id="509" name="Google Shape;509;p49"/>
          <p:cNvSpPr/>
          <p:nvPr/>
        </p:nvSpPr>
        <p:spPr>
          <a:xfrm>
            <a:off x="4738125" y="985375"/>
            <a:ext cx="1329300" cy="6621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Longer tokens </a:t>
            </a:r>
            <a:endParaRPr sz="1000"/>
          </a:p>
          <a:p>
            <a:pPr marL="0" lvl="0" indent="0" algn="ctr" rtl="0">
              <a:spcBef>
                <a:spcPts val="0"/>
              </a:spcBef>
              <a:spcAft>
                <a:spcPts val="0"/>
              </a:spcAft>
              <a:buNone/>
            </a:pPr>
            <a:r>
              <a:rPr lang="en" sz="1000"/>
              <a:t>TOP of paragraphs</a:t>
            </a:r>
            <a:endParaRPr sz="800"/>
          </a:p>
        </p:txBody>
      </p:sp>
      <p:sp>
        <p:nvSpPr>
          <p:cNvPr id="511" name="Google Shape;511;p49"/>
          <p:cNvSpPr/>
          <p:nvPr/>
        </p:nvSpPr>
        <p:spPr>
          <a:xfrm>
            <a:off x="3252225" y="1418175"/>
            <a:ext cx="1329300" cy="6621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Shorter tokens at </a:t>
            </a:r>
            <a:endParaRPr sz="1000"/>
          </a:p>
          <a:p>
            <a:pPr marL="0" lvl="0" indent="0" algn="ctr" rtl="0">
              <a:spcBef>
                <a:spcPts val="0"/>
              </a:spcBef>
              <a:spcAft>
                <a:spcPts val="0"/>
              </a:spcAft>
              <a:buNone/>
            </a:pPr>
            <a:r>
              <a:rPr lang="en" sz="1000"/>
              <a:t>BEFORE drawings</a:t>
            </a:r>
            <a:endParaRPr sz="1000"/>
          </a:p>
          <a:p>
            <a:pPr marL="0" lvl="0" indent="0" algn="ctr" rtl="0">
              <a:spcBef>
                <a:spcPts val="0"/>
              </a:spcBef>
              <a:spcAft>
                <a:spcPts val="0"/>
              </a:spcAft>
              <a:buNone/>
            </a:pPr>
            <a:r>
              <a:rPr lang="en" sz="1000"/>
              <a:t>and at</a:t>
            </a:r>
            <a:endParaRPr sz="1000"/>
          </a:p>
          <a:p>
            <a:pPr marL="0" lvl="0" indent="0" algn="ctr" rtl="0">
              <a:spcBef>
                <a:spcPts val="0"/>
              </a:spcBef>
              <a:spcAft>
                <a:spcPts val="0"/>
              </a:spcAft>
              <a:buNone/>
            </a:pPr>
            <a:r>
              <a:rPr lang="en" sz="1000"/>
              <a:t>END of lines</a:t>
            </a:r>
            <a:endParaRPr sz="1000"/>
          </a:p>
        </p:txBody>
      </p:sp>
      <p:sp>
        <p:nvSpPr>
          <p:cNvPr id="513" name="Google Shape;513;p49"/>
          <p:cNvSpPr/>
          <p:nvPr/>
        </p:nvSpPr>
        <p:spPr>
          <a:xfrm>
            <a:off x="3279859" y="2205975"/>
            <a:ext cx="1329300" cy="6621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TOP of paragraphs</a:t>
            </a:r>
            <a:endParaRPr sz="1000"/>
          </a:p>
          <a:p>
            <a:pPr marL="0" lvl="0" indent="0" algn="ctr" rtl="0">
              <a:spcBef>
                <a:spcPts val="0"/>
              </a:spcBef>
              <a:spcAft>
                <a:spcPts val="0"/>
              </a:spcAft>
              <a:buNone/>
            </a:pPr>
            <a:r>
              <a:rPr lang="en" sz="1000"/>
              <a:t>START of lines</a:t>
            </a:r>
            <a:endParaRPr sz="1000"/>
          </a:p>
          <a:p>
            <a:pPr marL="0" lvl="0" indent="0" algn="ctr" rtl="0">
              <a:spcBef>
                <a:spcPts val="0"/>
              </a:spcBef>
              <a:spcAft>
                <a:spcPts val="0"/>
              </a:spcAft>
              <a:buNone/>
            </a:pPr>
            <a:r>
              <a:rPr lang="en" sz="1000"/>
              <a:t>END of lines</a:t>
            </a:r>
            <a:endParaRPr sz="1000"/>
          </a:p>
        </p:txBody>
      </p:sp>
      <p:sp>
        <p:nvSpPr>
          <p:cNvPr id="515" name="Google Shape;515;p49"/>
          <p:cNvSpPr/>
          <p:nvPr/>
        </p:nvSpPr>
        <p:spPr>
          <a:xfrm>
            <a:off x="3194250" y="3517200"/>
            <a:ext cx="1329300" cy="4995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BEFORE drawings</a:t>
            </a:r>
            <a:endParaRPr sz="1000"/>
          </a:p>
          <a:p>
            <a:pPr marL="0" lvl="0" indent="0" algn="ctr" rtl="0">
              <a:spcBef>
                <a:spcPts val="0"/>
              </a:spcBef>
              <a:spcAft>
                <a:spcPts val="0"/>
              </a:spcAft>
              <a:buNone/>
            </a:pPr>
            <a:r>
              <a:rPr lang="en" sz="1000"/>
              <a:t>AFTER drawings</a:t>
            </a:r>
            <a:endParaRPr sz="1000"/>
          </a:p>
        </p:txBody>
      </p:sp>
      <p:sp>
        <p:nvSpPr>
          <p:cNvPr id="517" name="Google Shape;517;p49"/>
          <p:cNvSpPr/>
          <p:nvPr/>
        </p:nvSpPr>
        <p:spPr>
          <a:xfrm>
            <a:off x="6828075" y="1563100"/>
            <a:ext cx="1871700" cy="4671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 Not just shorthand</a:t>
            </a:r>
            <a:endParaRPr sz="1200"/>
          </a:p>
          <a:p>
            <a:pPr marL="0" lvl="0" indent="0" algn="ctr" rtl="0">
              <a:spcBef>
                <a:spcPts val="0"/>
              </a:spcBef>
              <a:spcAft>
                <a:spcPts val="0"/>
              </a:spcAft>
              <a:buNone/>
            </a:pPr>
            <a:r>
              <a:rPr lang="en" sz="1200"/>
              <a:t>⇒ Not just word splitting</a:t>
            </a:r>
            <a:endParaRPr sz="1000"/>
          </a:p>
        </p:txBody>
      </p:sp>
      <p:sp>
        <p:nvSpPr>
          <p:cNvPr id="521" name="Google Shape;521;p49"/>
          <p:cNvSpPr/>
          <p:nvPr/>
        </p:nvSpPr>
        <p:spPr>
          <a:xfrm>
            <a:off x="4639925" y="3564725"/>
            <a:ext cx="1398000" cy="5781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Positive correlation</a:t>
            </a:r>
            <a:endParaRPr sz="1000"/>
          </a:p>
          <a:p>
            <a:pPr marL="0" lvl="0" indent="0" algn="ctr" rtl="0">
              <a:spcBef>
                <a:spcPts val="0"/>
              </a:spcBef>
              <a:spcAft>
                <a:spcPts val="0"/>
              </a:spcAft>
              <a:buNone/>
            </a:pPr>
            <a:r>
              <a:rPr lang="en" sz="1000"/>
              <a:t>between</a:t>
            </a:r>
            <a:endParaRPr sz="1000"/>
          </a:p>
          <a:p>
            <a:pPr marL="0" lvl="0" indent="0" algn="ctr" rtl="0">
              <a:spcBef>
                <a:spcPts val="0"/>
              </a:spcBef>
              <a:spcAft>
                <a:spcPts val="0"/>
              </a:spcAft>
              <a:buNone/>
            </a:pPr>
            <a:r>
              <a:rPr lang="en" sz="1000"/>
              <a:t>START and AFTER</a:t>
            </a:r>
            <a:endParaRPr sz="1000"/>
          </a:p>
        </p:txBody>
      </p:sp>
      <p:sp>
        <p:nvSpPr>
          <p:cNvPr id="522" name="Google Shape;522;p49"/>
          <p:cNvSpPr/>
          <p:nvPr/>
        </p:nvSpPr>
        <p:spPr>
          <a:xfrm>
            <a:off x="6096328" y="3522713"/>
            <a:ext cx="1329300" cy="6621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Positive correlation</a:t>
            </a:r>
            <a:endParaRPr sz="1000"/>
          </a:p>
          <a:p>
            <a:pPr marL="0" lvl="0" indent="0" algn="ctr" rtl="0">
              <a:spcBef>
                <a:spcPts val="0"/>
              </a:spcBef>
              <a:spcAft>
                <a:spcPts val="0"/>
              </a:spcAft>
              <a:buNone/>
            </a:pPr>
            <a:r>
              <a:rPr lang="en" sz="1000"/>
              <a:t>between</a:t>
            </a:r>
            <a:endParaRPr sz="1000"/>
          </a:p>
          <a:p>
            <a:pPr marL="0" lvl="0" indent="0" algn="ctr" rtl="0">
              <a:spcBef>
                <a:spcPts val="0"/>
              </a:spcBef>
              <a:spcAft>
                <a:spcPts val="0"/>
              </a:spcAft>
              <a:buNone/>
            </a:pPr>
            <a:r>
              <a:rPr lang="en" sz="1000"/>
              <a:t>BEFORE and END</a:t>
            </a:r>
            <a:endParaRPr sz="1000"/>
          </a:p>
        </p:txBody>
      </p:sp>
      <p:sp>
        <p:nvSpPr>
          <p:cNvPr id="520" name="Google Shape;520;p49"/>
          <p:cNvSpPr/>
          <p:nvPr/>
        </p:nvSpPr>
        <p:spPr>
          <a:xfrm>
            <a:off x="7477125" y="3265175"/>
            <a:ext cx="1447800" cy="11730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Negative correlation</a:t>
            </a:r>
            <a:endParaRPr sz="1000"/>
          </a:p>
          <a:p>
            <a:pPr marL="0" lvl="0" indent="0" algn="ctr" rtl="0">
              <a:spcBef>
                <a:spcPts val="0"/>
              </a:spcBef>
              <a:spcAft>
                <a:spcPts val="0"/>
              </a:spcAft>
              <a:buNone/>
            </a:pPr>
            <a:r>
              <a:rPr lang="en" sz="1000"/>
              <a:t>between</a:t>
            </a:r>
            <a:endParaRPr sz="1000"/>
          </a:p>
          <a:p>
            <a:pPr marL="0" lvl="0" indent="0" algn="ctr" rtl="0">
              <a:spcBef>
                <a:spcPts val="0"/>
              </a:spcBef>
              <a:spcAft>
                <a:spcPts val="0"/>
              </a:spcAft>
              <a:buNone/>
            </a:pPr>
            <a:r>
              <a:rPr lang="en" sz="1000"/>
              <a:t>TOP </a:t>
            </a:r>
            <a:endParaRPr sz="1000"/>
          </a:p>
          <a:p>
            <a:pPr marL="0" lvl="0" indent="0" algn="ctr" rtl="0">
              <a:spcBef>
                <a:spcPts val="0"/>
              </a:spcBef>
              <a:spcAft>
                <a:spcPts val="0"/>
              </a:spcAft>
              <a:buNone/>
            </a:pPr>
            <a:r>
              <a:rPr lang="en" sz="1000"/>
              <a:t>and</a:t>
            </a:r>
            <a:endParaRPr sz="1000"/>
          </a:p>
          <a:p>
            <a:pPr marL="0" lvl="0" indent="0" algn="ctr" rtl="0">
              <a:spcBef>
                <a:spcPts val="0"/>
              </a:spcBef>
              <a:spcAft>
                <a:spcPts val="0"/>
              </a:spcAft>
              <a:buNone/>
            </a:pPr>
            <a:r>
              <a:rPr lang="en" sz="1000"/>
              <a:t>START/AFTER</a:t>
            </a:r>
            <a:endParaRPr sz="1000"/>
          </a:p>
          <a:p>
            <a:pPr marL="0" lvl="0" indent="0" algn="ctr" rtl="0">
              <a:spcBef>
                <a:spcPts val="0"/>
              </a:spcBef>
              <a:spcAft>
                <a:spcPts val="0"/>
              </a:spcAft>
              <a:buNone/>
            </a:pPr>
            <a:r>
              <a:rPr lang="en" sz="1000"/>
              <a:t>and </a:t>
            </a:r>
            <a:endParaRPr sz="1000"/>
          </a:p>
          <a:p>
            <a:pPr marL="0" lvl="0" indent="0" algn="ctr" rtl="0">
              <a:spcBef>
                <a:spcPts val="0"/>
              </a:spcBef>
              <a:spcAft>
                <a:spcPts val="0"/>
              </a:spcAft>
              <a:buNone/>
            </a:pPr>
            <a:r>
              <a:rPr lang="en" sz="1000"/>
              <a:t>BEFORE/END</a:t>
            </a:r>
            <a:endParaRPr sz="1000"/>
          </a:p>
        </p:txBody>
      </p:sp>
      <p:cxnSp>
        <p:nvCxnSpPr>
          <p:cNvPr id="523" name="Google Shape;523;p49"/>
          <p:cNvCxnSpPr>
            <a:stCxn id="518" idx="4"/>
            <a:endCxn id="522" idx="0"/>
          </p:cNvCxnSpPr>
          <p:nvPr/>
        </p:nvCxnSpPr>
        <p:spPr>
          <a:xfrm>
            <a:off x="6760978" y="3302778"/>
            <a:ext cx="0" cy="219900"/>
          </a:xfrm>
          <a:prstGeom prst="straightConnector1">
            <a:avLst/>
          </a:prstGeom>
          <a:noFill/>
          <a:ln w="9525" cap="flat" cmpd="sng">
            <a:solidFill>
              <a:schemeClr val="dk2"/>
            </a:solidFill>
            <a:prstDash val="solid"/>
            <a:round/>
            <a:headEnd type="none" w="med" len="med"/>
            <a:tailEnd type="triangle" w="med" len="med"/>
          </a:ln>
        </p:spPr>
      </p:cxnSp>
      <p:cxnSp>
        <p:nvCxnSpPr>
          <p:cNvPr id="524" name="Google Shape;524;p49"/>
          <p:cNvCxnSpPr>
            <a:stCxn id="518" idx="3"/>
            <a:endCxn id="521" idx="0"/>
          </p:cNvCxnSpPr>
          <p:nvPr/>
        </p:nvCxnSpPr>
        <p:spPr>
          <a:xfrm flipH="1">
            <a:off x="5338776" y="3130996"/>
            <a:ext cx="490200" cy="433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0"/>
          <p:cNvSpPr txBox="1">
            <a:spLocks noGrp="1"/>
          </p:cNvSpPr>
          <p:nvPr>
            <p:ph type="title"/>
          </p:nvPr>
        </p:nvSpPr>
        <p:spPr>
          <a:xfrm>
            <a:off x="588450" y="1712425"/>
            <a:ext cx="8229600" cy="743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i="1"/>
              <a:t>Extra Slides</a:t>
            </a:r>
            <a:endParaRPr i="1"/>
          </a:p>
        </p:txBody>
      </p:sp>
      <p:sp>
        <p:nvSpPr>
          <p:cNvPr id="530" name="Google Shape;530;p50"/>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457200" y="1714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Basic Cohort Statistics</a:t>
            </a:r>
            <a:endParaRPr/>
          </a:p>
        </p:txBody>
      </p:sp>
      <p:pic>
        <p:nvPicPr>
          <p:cNvPr id="261" name="Google Shape;261;p2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621550" y="1094625"/>
            <a:ext cx="5842176" cy="3180674"/>
          </a:xfrm>
          <a:prstGeom prst="rect">
            <a:avLst/>
          </a:prstGeom>
          <a:noFill/>
          <a:ln>
            <a:noFill/>
          </a:ln>
        </p:spPr>
      </p:pic>
      <p:sp>
        <p:nvSpPr>
          <p:cNvPr id="262" name="Google Shape;262;p29"/>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1"/>
          <p:cNvSpPr txBox="1">
            <a:spLocks noGrp="1"/>
          </p:cNvSpPr>
          <p:nvPr>
            <p:ph type="title"/>
          </p:nvPr>
        </p:nvSpPr>
        <p:spPr>
          <a:xfrm>
            <a:off x="457200" y="247650"/>
            <a:ext cx="8508000" cy="7431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SzPct val="28285"/>
              <a:buNone/>
            </a:pPr>
            <a:r>
              <a:rPr lang="en" sz="3500"/>
              <a:t>One-Tailed Binomial Test:</a:t>
            </a:r>
            <a:endParaRPr sz="3500"/>
          </a:p>
          <a:p>
            <a:pPr marL="0" lvl="0" indent="0" algn="l" rtl="0">
              <a:spcBef>
                <a:spcPts val="0"/>
              </a:spcBef>
              <a:spcAft>
                <a:spcPts val="0"/>
              </a:spcAft>
              <a:buSzPct val="28285"/>
              <a:buNone/>
            </a:pPr>
            <a:r>
              <a:rPr lang="en" sz="3500"/>
              <a:t>Observed vs Expected Counts</a:t>
            </a:r>
            <a:endParaRPr sz="3500"/>
          </a:p>
        </p:txBody>
      </p:sp>
      <p:pic>
        <p:nvPicPr>
          <p:cNvPr id="536" name="Google Shape;536;p51"/>
          <p:cNvPicPr preferRelativeResize="0"/>
          <p:nvPr/>
        </p:nvPicPr>
        <p:blipFill>
          <a:blip r:embed="rId3">
            <a:alphaModFix/>
          </a:blip>
          <a:stretch>
            <a:fillRect/>
          </a:stretch>
        </p:blipFill>
        <p:spPr>
          <a:xfrm>
            <a:off x="1635624" y="1054775"/>
            <a:ext cx="6300802" cy="3479126"/>
          </a:xfrm>
          <a:prstGeom prst="rect">
            <a:avLst/>
          </a:prstGeom>
          <a:noFill/>
          <a:ln>
            <a:noFill/>
          </a:ln>
        </p:spPr>
      </p:pic>
      <p:sp>
        <p:nvSpPr>
          <p:cNvPr id="537" name="Google Shape;537;p51"/>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52"/>
          <p:cNvSpPr txBox="1">
            <a:spLocks noGrp="1"/>
          </p:cNvSpPr>
          <p:nvPr>
            <p:ph type="title"/>
          </p:nvPr>
        </p:nvSpPr>
        <p:spPr>
          <a:xfrm>
            <a:off x="241700" y="247650"/>
            <a:ext cx="8746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 sz="3100"/>
              <a:t>Bayes Factor:</a:t>
            </a:r>
            <a:endParaRPr sz="3100"/>
          </a:p>
          <a:p>
            <a:pPr marL="0" lvl="0" indent="0" algn="l" rtl="0">
              <a:spcBef>
                <a:spcPts val="0"/>
              </a:spcBef>
              <a:spcAft>
                <a:spcPts val="0"/>
              </a:spcAft>
              <a:buSzPts val="990"/>
              <a:buNone/>
            </a:pPr>
            <a:r>
              <a:rPr lang="en" sz="3100"/>
              <a:t>Comparative Strength of Evidence</a:t>
            </a:r>
            <a:endParaRPr sz="2900"/>
          </a:p>
        </p:txBody>
      </p:sp>
      <p:pic>
        <p:nvPicPr>
          <p:cNvPr id="543" name="Google Shape;543;p52"/>
          <p:cNvPicPr preferRelativeResize="0"/>
          <p:nvPr/>
        </p:nvPicPr>
        <p:blipFill>
          <a:blip r:embed="rId3">
            <a:alphaModFix/>
          </a:blip>
          <a:stretch>
            <a:fillRect/>
          </a:stretch>
        </p:blipFill>
        <p:spPr>
          <a:xfrm>
            <a:off x="1628775" y="1068472"/>
            <a:ext cx="6314499" cy="3451731"/>
          </a:xfrm>
          <a:prstGeom prst="rect">
            <a:avLst/>
          </a:prstGeom>
          <a:noFill/>
          <a:ln>
            <a:noFill/>
          </a:ln>
        </p:spPr>
      </p:pic>
      <p:sp>
        <p:nvSpPr>
          <p:cNvPr id="544" name="Google Shape;544;p52"/>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53"/>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Bonferonni type corrections</a:t>
            </a:r>
            <a:endParaRPr/>
          </a:p>
        </p:txBody>
      </p:sp>
      <p:sp>
        <p:nvSpPr>
          <p:cNvPr id="550" name="Google Shape;550;p53"/>
          <p:cNvSpPr txBox="1">
            <a:spLocks noGrp="1"/>
          </p:cNvSpPr>
          <p:nvPr>
            <p:ph type="body" idx="1"/>
          </p:nvPr>
        </p:nvSpPr>
        <p:spPr>
          <a:xfrm>
            <a:off x="457200" y="1200150"/>
            <a:ext cx="8229600" cy="2819400"/>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ts val="1530"/>
              <a:buChar char="•"/>
            </a:pPr>
            <a:r>
              <a:rPr lang="en"/>
              <a:t>Bonferonni type corrections apply to single hypothesis being tested repeatedly (on the same data set)</a:t>
            </a:r>
            <a:endParaRPr/>
          </a:p>
          <a:p>
            <a:pPr marL="0" lvl="0" indent="0" algn="l" rtl="0">
              <a:spcBef>
                <a:spcPts val="360"/>
              </a:spcBef>
              <a:spcAft>
                <a:spcPts val="0"/>
              </a:spcAft>
              <a:buNone/>
            </a:pPr>
            <a:endParaRPr/>
          </a:p>
          <a:p>
            <a:pPr marL="457200" lvl="0" indent="-325755" algn="l" rtl="0">
              <a:spcBef>
                <a:spcPts val="360"/>
              </a:spcBef>
              <a:spcAft>
                <a:spcPts val="0"/>
              </a:spcAft>
              <a:buSzPts val="1530"/>
              <a:buChar char="•"/>
            </a:pPr>
            <a:r>
              <a:rPr lang="en"/>
              <a:t>But we are testing many independent hypotheses, on the data (which happens to be shared across tests)</a:t>
            </a:r>
            <a:endParaRPr/>
          </a:p>
          <a:p>
            <a:pPr marL="0" lvl="0" indent="0" algn="l" rtl="0">
              <a:spcBef>
                <a:spcPts val="360"/>
              </a:spcBef>
              <a:spcAft>
                <a:spcPts val="0"/>
              </a:spcAft>
              <a:buNone/>
            </a:pPr>
            <a:endParaRPr/>
          </a:p>
        </p:txBody>
      </p:sp>
      <p:sp>
        <p:nvSpPr>
          <p:cNvPr id="551" name="Google Shape;551;p53"/>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9"/>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Script Conformity to Drawings</a:t>
            </a:r>
            <a:endParaRPr/>
          </a:p>
        </p:txBody>
      </p:sp>
      <p:sp>
        <p:nvSpPr>
          <p:cNvPr id="84" name="Google Shape;84;p9"/>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5</a:t>
            </a:fld>
            <a:endParaRPr/>
          </a:p>
        </p:txBody>
      </p:sp>
      <p:grpSp>
        <p:nvGrpSpPr>
          <p:cNvPr id="85" name="Google Shape;85;p9"/>
          <p:cNvGrpSpPr/>
          <p:nvPr/>
        </p:nvGrpSpPr>
        <p:grpSpPr>
          <a:xfrm>
            <a:off x="1397941" y="1835926"/>
            <a:ext cx="2604824" cy="2788375"/>
            <a:chOff x="-212775" y="1496825"/>
            <a:chExt cx="2690100" cy="3075300"/>
          </a:xfrm>
        </p:grpSpPr>
        <p:sp>
          <p:nvSpPr>
            <p:cNvPr id="86" name="Google Shape;86;p9"/>
            <p:cNvSpPr/>
            <p:nvPr/>
          </p:nvSpPr>
          <p:spPr>
            <a:xfrm>
              <a:off x="-212775" y="1496825"/>
              <a:ext cx="2690100" cy="30753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 name="Google Shape;87;p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29987" y="1607350"/>
              <a:ext cx="2524525" cy="2854250"/>
            </a:xfrm>
            <a:prstGeom prst="rect">
              <a:avLst/>
            </a:prstGeom>
            <a:noFill/>
            <a:ln>
              <a:noFill/>
            </a:ln>
          </p:spPr>
        </p:pic>
      </p:grpSp>
      <p:grpSp>
        <p:nvGrpSpPr>
          <p:cNvPr id="88" name="Google Shape;88;p9"/>
          <p:cNvGrpSpPr/>
          <p:nvPr/>
        </p:nvGrpSpPr>
        <p:grpSpPr>
          <a:xfrm>
            <a:off x="4621159" y="2799400"/>
            <a:ext cx="3053727" cy="1824901"/>
            <a:chOff x="-29350" y="2303925"/>
            <a:chExt cx="4189500" cy="2663700"/>
          </a:xfrm>
        </p:grpSpPr>
        <p:sp>
          <p:nvSpPr>
            <p:cNvPr id="89" name="Google Shape;89;p9"/>
            <p:cNvSpPr/>
            <p:nvPr/>
          </p:nvSpPr>
          <p:spPr>
            <a:xfrm>
              <a:off x="-29350" y="2303925"/>
              <a:ext cx="4189500" cy="26637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0" name="Google Shape;90;p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4293" y="2401576"/>
              <a:ext cx="4042215" cy="2468397"/>
            </a:xfrm>
            <a:prstGeom prst="rect">
              <a:avLst/>
            </a:prstGeom>
            <a:noFill/>
            <a:ln>
              <a:noFill/>
            </a:ln>
          </p:spPr>
        </p:pic>
      </p:grpSp>
      <p:grpSp>
        <p:nvGrpSpPr>
          <p:cNvPr id="91" name="Google Shape;91;p9"/>
          <p:cNvGrpSpPr/>
          <p:nvPr/>
        </p:nvGrpSpPr>
        <p:grpSpPr>
          <a:xfrm>
            <a:off x="2783024" y="982046"/>
            <a:ext cx="2486417" cy="2519405"/>
            <a:chOff x="264525" y="1089975"/>
            <a:chExt cx="2956500" cy="3033600"/>
          </a:xfrm>
        </p:grpSpPr>
        <p:sp>
          <p:nvSpPr>
            <p:cNvPr id="92" name="Google Shape;92;p9"/>
            <p:cNvSpPr/>
            <p:nvPr/>
          </p:nvSpPr>
          <p:spPr>
            <a:xfrm>
              <a:off x="264525" y="1089975"/>
              <a:ext cx="2956500" cy="30336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3" name="Google Shape;93;p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57945" y="1179650"/>
              <a:ext cx="2769659" cy="2854249"/>
            </a:xfrm>
            <a:prstGeom prst="rect">
              <a:avLst/>
            </a:prstGeom>
            <a:noFill/>
            <a:ln>
              <a:noFill/>
            </a:ln>
          </p:spPr>
        </p:pic>
      </p:grpSp>
      <p:grpSp>
        <p:nvGrpSpPr>
          <p:cNvPr id="94" name="Google Shape;94;p9"/>
          <p:cNvGrpSpPr/>
          <p:nvPr/>
        </p:nvGrpSpPr>
        <p:grpSpPr>
          <a:xfrm>
            <a:off x="147791" y="707489"/>
            <a:ext cx="2832940" cy="2632861"/>
            <a:chOff x="1256750" y="1656575"/>
            <a:chExt cx="3042900" cy="3033600"/>
          </a:xfrm>
        </p:grpSpPr>
        <p:sp>
          <p:nvSpPr>
            <p:cNvPr id="95" name="Google Shape;95;p9"/>
            <p:cNvSpPr/>
            <p:nvPr/>
          </p:nvSpPr>
          <p:spPr>
            <a:xfrm>
              <a:off x="1256750" y="1656575"/>
              <a:ext cx="3042900" cy="30336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6" name="Google Shape;96;p9"/>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339870" y="1746250"/>
              <a:ext cx="2876660" cy="2854250"/>
            </a:xfrm>
            <a:prstGeom prst="rect">
              <a:avLst/>
            </a:prstGeom>
            <a:noFill/>
            <a:ln>
              <a:noFill/>
            </a:ln>
          </p:spPr>
        </p:pic>
      </p:grpSp>
      <p:grpSp>
        <p:nvGrpSpPr>
          <p:cNvPr id="97" name="Google Shape;97;p9"/>
          <p:cNvGrpSpPr/>
          <p:nvPr/>
        </p:nvGrpSpPr>
        <p:grpSpPr>
          <a:xfrm>
            <a:off x="4887687" y="828719"/>
            <a:ext cx="4142013" cy="2519514"/>
            <a:chOff x="5112250" y="210525"/>
            <a:chExt cx="4321800" cy="2502000"/>
          </a:xfrm>
        </p:grpSpPr>
        <p:sp>
          <p:nvSpPr>
            <p:cNvPr id="98" name="Google Shape;98;p9"/>
            <p:cNvSpPr/>
            <p:nvPr/>
          </p:nvSpPr>
          <p:spPr>
            <a:xfrm>
              <a:off x="5112250" y="210525"/>
              <a:ext cx="4321800" cy="25020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9" name="Google Shape;99;p9"/>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5213175" y="301325"/>
              <a:ext cx="4119949" cy="2320399"/>
            </a:xfrm>
            <a:prstGeom prst="rect">
              <a:avLst/>
            </a:prstGeom>
            <a:noFill/>
            <a:ln>
              <a:noFill/>
            </a:ln>
          </p:spPr>
        </p:pic>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4"/>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Prevalence vs Propensity</a:t>
            </a:r>
            <a:endParaRPr/>
          </a:p>
        </p:txBody>
      </p:sp>
      <p:sp>
        <p:nvSpPr>
          <p:cNvPr id="557" name="Google Shape;557;p54"/>
          <p:cNvSpPr txBox="1">
            <a:spLocks noGrp="1"/>
          </p:cNvSpPr>
          <p:nvPr>
            <p:ph type="body" idx="1"/>
          </p:nvPr>
        </p:nvSpPr>
        <p:spPr>
          <a:xfrm>
            <a:off x="457200" y="1200150"/>
            <a:ext cx="8229600" cy="36576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r>
              <a:rPr lang="en"/>
              <a:t>Prevalence vs Propensity</a:t>
            </a:r>
            <a:endParaRPr/>
          </a:p>
          <a:p>
            <a:pPr marL="0" lvl="0" indent="457200" algn="l" rtl="0">
              <a:spcBef>
                <a:spcPts val="360"/>
              </a:spcBef>
              <a:spcAft>
                <a:spcPts val="0"/>
              </a:spcAft>
              <a:buNone/>
            </a:pPr>
            <a:r>
              <a:rPr lang="en"/>
              <a:t>-examples using Voynich research</a:t>
            </a:r>
            <a:endParaRPr/>
          </a:p>
          <a:p>
            <a:pPr marL="0" lvl="0" indent="457200" algn="l" rtl="0">
              <a:spcBef>
                <a:spcPts val="360"/>
              </a:spcBef>
              <a:spcAft>
                <a:spcPts val="0"/>
              </a:spcAft>
              <a:buNone/>
            </a:pPr>
            <a:r>
              <a:rPr lang="en"/>
              <a:t>-Prevalence approaches consider the single case of VMS and then seek the probability of (observer) finding X</a:t>
            </a:r>
            <a:endParaRPr/>
          </a:p>
          <a:p>
            <a:pPr marL="0" lvl="0" indent="457200" algn="l" rtl="0">
              <a:spcBef>
                <a:spcPts val="360"/>
              </a:spcBef>
              <a:spcAft>
                <a:spcPts val="0"/>
              </a:spcAft>
              <a:buNone/>
            </a:pPr>
            <a:r>
              <a:rPr lang="en"/>
              <a:t>-Propensity considers what one “expects” and and compares it with what one “observes” and thereby finds the probability of (author) producing X</a:t>
            </a:r>
            <a:endParaRPr/>
          </a:p>
          <a:p>
            <a:pPr marL="0" lvl="0" indent="0" algn="l" rtl="0">
              <a:spcBef>
                <a:spcPts val="360"/>
              </a:spcBef>
              <a:spcAft>
                <a:spcPts val="0"/>
              </a:spcAft>
              <a:buNone/>
            </a:pPr>
            <a:endParaRPr/>
          </a:p>
        </p:txBody>
      </p:sp>
      <p:sp>
        <p:nvSpPr>
          <p:cNvPr id="558" name="Google Shape;558;p54"/>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50</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One Notable Exception</a:t>
            </a:r>
            <a:endParaRPr/>
          </a:p>
        </p:txBody>
      </p:sp>
      <p:sp>
        <p:nvSpPr>
          <p:cNvPr id="105" name="Google Shape;105;p10"/>
          <p:cNvSpPr txBox="1">
            <a:spLocks noGrp="1"/>
          </p:cNvSpPr>
          <p:nvPr>
            <p:ph type="body" idx="1"/>
          </p:nvPr>
        </p:nvSpPr>
        <p:spPr>
          <a:xfrm>
            <a:off x="7334700" y="4088650"/>
            <a:ext cx="868200" cy="462000"/>
          </a:xfrm>
          <a:prstGeom prst="rect">
            <a:avLst/>
          </a:prstGeom>
        </p:spPr>
        <p:txBody>
          <a:bodyPr spcFirstLastPara="1" wrap="square" lIns="91425" tIns="45700" rIns="91425" bIns="45700" anchor="t" anchorCtr="0">
            <a:normAutofit fontScale="92500" lnSpcReduction="10000"/>
          </a:bodyPr>
          <a:lstStyle/>
          <a:p>
            <a:pPr marL="0" lvl="0" indent="0" algn="l" rtl="0">
              <a:spcBef>
                <a:spcPts val="360"/>
              </a:spcBef>
              <a:spcAft>
                <a:spcPts val="0"/>
              </a:spcAft>
              <a:buNone/>
            </a:pPr>
            <a:r>
              <a:rPr lang="en"/>
              <a:t>f81r</a:t>
            </a:r>
            <a:endParaRPr/>
          </a:p>
        </p:txBody>
      </p:sp>
      <p:sp>
        <p:nvSpPr>
          <p:cNvPr id="106" name="Google Shape;106;p10"/>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6</a:t>
            </a:fld>
            <a:endParaRPr/>
          </a:p>
        </p:txBody>
      </p:sp>
      <p:grpSp>
        <p:nvGrpSpPr>
          <p:cNvPr id="107" name="Google Shape;107;p10"/>
          <p:cNvGrpSpPr/>
          <p:nvPr/>
        </p:nvGrpSpPr>
        <p:grpSpPr>
          <a:xfrm>
            <a:off x="6331885" y="418224"/>
            <a:ext cx="2523323" cy="3720036"/>
            <a:chOff x="5809900" y="210525"/>
            <a:chExt cx="3334200" cy="4382700"/>
          </a:xfrm>
        </p:grpSpPr>
        <p:sp>
          <p:nvSpPr>
            <p:cNvPr id="108" name="Google Shape;108;p10"/>
            <p:cNvSpPr/>
            <p:nvPr/>
          </p:nvSpPr>
          <p:spPr>
            <a:xfrm>
              <a:off x="5809900" y="210525"/>
              <a:ext cx="3334200" cy="4382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9" name="Google Shape;109;p1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898413" y="276351"/>
              <a:ext cx="3157174" cy="4251049"/>
            </a:xfrm>
            <a:prstGeom prst="rect">
              <a:avLst/>
            </a:prstGeom>
            <a:noFill/>
            <a:ln>
              <a:noFill/>
            </a:ln>
          </p:spPr>
        </p:pic>
      </p:grpSp>
      <p:grpSp>
        <p:nvGrpSpPr>
          <p:cNvPr id="110" name="Google Shape;110;p10"/>
          <p:cNvGrpSpPr/>
          <p:nvPr/>
        </p:nvGrpSpPr>
        <p:grpSpPr>
          <a:xfrm>
            <a:off x="4211642" y="884747"/>
            <a:ext cx="1989412" cy="2070576"/>
            <a:chOff x="2147022" y="1753650"/>
            <a:chExt cx="2332800" cy="2806800"/>
          </a:xfrm>
        </p:grpSpPr>
        <p:sp>
          <p:nvSpPr>
            <p:cNvPr id="111" name="Google Shape;111;p10"/>
            <p:cNvSpPr/>
            <p:nvPr/>
          </p:nvSpPr>
          <p:spPr>
            <a:xfrm>
              <a:off x="2147022" y="1753650"/>
              <a:ext cx="2332800" cy="28068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2" name="Google Shape;112;p1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223347" y="1817975"/>
              <a:ext cx="2180150" cy="2678150"/>
            </a:xfrm>
            <a:prstGeom prst="rect">
              <a:avLst/>
            </a:prstGeom>
            <a:noFill/>
            <a:ln>
              <a:noFill/>
            </a:ln>
          </p:spPr>
        </p:pic>
      </p:grpSp>
      <p:grpSp>
        <p:nvGrpSpPr>
          <p:cNvPr id="113" name="Google Shape;113;p10"/>
          <p:cNvGrpSpPr/>
          <p:nvPr/>
        </p:nvGrpSpPr>
        <p:grpSpPr>
          <a:xfrm>
            <a:off x="390017" y="838343"/>
            <a:ext cx="1989412" cy="2237887"/>
            <a:chOff x="-223725" y="891975"/>
            <a:chExt cx="2332800" cy="3033600"/>
          </a:xfrm>
        </p:grpSpPr>
        <p:sp>
          <p:nvSpPr>
            <p:cNvPr id="114" name="Google Shape;114;p10"/>
            <p:cNvSpPr/>
            <p:nvPr/>
          </p:nvSpPr>
          <p:spPr>
            <a:xfrm>
              <a:off x="-223725" y="891975"/>
              <a:ext cx="2332800" cy="30336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5" name="Google Shape;115;p1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64187" y="954879"/>
              <a:ext cx="2213724" cy="2907792"/>
            </a:xfrm>
            <a:prstGeom prst="rect">
              <a:avLst/>
            </a:prstGeom>
            <a:noFill/>
            <a:ln>
              <a:noFill/>
            </a:ln>
          </p:spPr>
        </p:pic>
      </p:grpSp>
      <p:grpSp>
        <p:nvGrpSpPr>
          <p:cNvPr id="116" name="Google Shape;116;p10"/>
          <p:cNvGrpSpPr/>
          <p:nvPr/>
        </p:nvGrpSpPr>
        <p:grpSpPr>
          <a:xfrm>
            <a:off x="2204185" y="1857676"/>
            <a:ext cx="2159114" cy="2601379"/>
            <a:chOff x="3353550" y="1574150"/>
            <a:chExt cx="2332800" cy="2806800"/>
          </a:xfrm>
        </p:grpSpPr>
        <p:sp>
          <p:nvSpPr>
            <p:cNvPr id="117" name="Google Shape;117;p10"/>
            <p:cNvSpPr/>
            <p:nvPr/>
          </p:nvSpPr>
          <p:spPr>
            <a:xfrm>
              <a:off x="3353550" y="1574150"/>
              <a:ext cx="2332800" cy="2806800"/>
            </a:xfrm>
            <a:prstGeom prst="rect">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8" name="Google Shape;118;p10"/>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413087" y="1641925"/>
              <a:ext cx="2213725" cy="2671251"/>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What Did the Scribe(s) Intend?</a:t>
            </a:r>
            <a:endParaRPr/>
          </a:p>
        </p:txBody>
      </p:sp>
      <p:sp>
        <p:nvSpPr>
          <p:cNvPr id="124" name="Google Shape;124;p11"/>
          <p:cNvSpPr txBox="1">
            <a:spLocks noGrp="1"/>
          </p:cNvSpPr>
          <p:nvPr>
            <p:ph type="body" idx="1"/>
          </p:nvPr>
        </p:nvSpPr>
        <p:spPr>
          <a:xfrm>
            <a:off x="697050" y="1581150"/>
            <a:ext cx="7989900" cy="2574000"/>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ts val="1530"/>
              <a:buChar char="•"/>
            </a:pPr>
            <a:r>
              <a:rPr lang="en" i="1"/>
              <a:t>Meaningful content</a:t>
            </a:r>
            <a:r>
              <a:rPr lang="en"/>
              <a:t> or </a:t>
            </a:r>
            <a:r>
              <a:rPr lang="en" i="1"/>
              <a:t>Aesthetic nonsense</a:t>
            </a:r>
            <a:r>
              <a:rPr lang="en"/>
              <a:t>?</a:t>
            </a:r>
            <a:endParaRPr/>
          </a:p>
          <a:p>
            <a:pPr marL="914400" lvl="1" indent="-325755" algn="l" rtl="0">
              <a:spcBef>
                <a:spcPts val="0"/>
              </a:spcBef>
              <a:spcAft>
                <a:spcPts val="0"/>
              </a:spcAft>
              <a:buSzPts val="1530"/>
              <a:buChar char="•"/>
            </a:pPr>
            <a:r>
              <a:rPr lang="en"/>
              <a:t>Does it represent a natural language?</a:t>
            </a:r>
            <a:endParaRPr/>
          </a:p>
          <a:p>
            <a:pPr marL="914400" lvl="1" indent="-325755" algn="l" rtl="0">
              <a:spcBef>
                <a:spcPts val="0"/>
              </a:spcBef>
              <a:spcAft>
                <a:spcPts val="0"/>
              </a:spcAft>
              <a:buSzPts val="1530"/>
              <a:buChar char="•"/>
            </a:pPr>
            <a:r>
              <a:rPr lang="en"/>
              <a:t>Can it be deciphered into meaningful content?</a:t>
            </a:r>
            <a:endParaRPr/>
          </a:p>
          <a:p>
            <a:pPr marL="914400" lvl="1" indent="-325755" algn="l" rtl="0">
              <a:spcBef>
                <a:spcPts val="0"/>
              </a:spcBef>
              <a:spcAft>
                <a:spcPts val="0"/>
              </a:spcAft>
              <a:buSzPts val="1530"/>
              <a:buChar char="•"/>
            </a:pPr>
            <a:r>
              <a:rPr lang="en"/>
              <a:t>Does it contain the signatures of “gibberish”?</a:t>
            </a:r>
            <a:endParaRPr/>
          </a:p>
        </p:txBody>
      </p:sp>
      <p:sp>
        <p:nvSpPr>
          <p:cNvPr id="125" name="Google Shape;125;p11"/>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2"/>
          <p:cNvSpPr txBox="1">
            <a:spLocks noGrp="1"/>
          </p:cNvSpPr>
          <p:nvPr>
            <p:ph type="title"/>
          </p:nvPr>
        </p:nvSpPr>
        <p:spPr>
          <a:xfrm>
            <a:off x="457200" y="95250"/>
            <a:ext cx="8229600" cy="74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t>Present Study</a:t>
            </a:r>
            <a:endParaRPr/>
          </a:p>
        </p:txBody>
      </p:sp>
      <p:sp>
        <p:nvSpPr>
          <p:cNvPr id="131" name="Google Shape;131;p12"/>
          <p:cNvSpPr txBox="1">
            <a:spLocks noGrp="1"/>
          </p:cNvSpPr>
          <p:nvPr>
            <p:ph type="body" idx="1"/>
          </p:nvPr>
        </p:nvSpPr>
        <p:spPr>
          <a:xfrm>
            <a:off x="2211000" y="1079800"/>
            <a:ext cx="4722000" cy="2774869"/>
          </a:xfrm>
          <a:prstGeom prst="rect">
            <a:avLst/>
          </a:prstGeom>
        </p:spPr>
        <p:txBody>
          <a:bodyPr spcFirstLastPara="1" wrap="square" lIns="91425" tIns="45700" rIns="91425" bIns="45700" anchor="t" anchorCtr="0">
            <a:normAutofit/>
          </a:bodyPr>
          <a:lstStyle/>
          <a:p>
            <a:pPr marL="457200" lvl="0" indent="-325755" algn="l" rtl="0">
              <a:spcBef>
                <a:spcPts val="360"/>
              </a:spcBef>
              <a:spcAft>
                <a:spcPts val="0"/>
              </a:spcAft>
              <a:buSzPts val="1530"/>
              <a:buChar char="•"/>
            </a:pPr>
            <a:r>
              <a:rPr lang="en" dirty="0"/>
              <a:t>Study Corpus </a:t>
            </a:r>
            <a:endParaRPr dirty="0"/>
          </a:p>
          <a:p>
            <a:pPr marL="457200" lvl="0" indent="-325755" algn="l" rtl="0">
              <a:spcBef>
                <a:spcPts val="0"/>
              </a:spcBef>
              <a:spcAft>
                <a:spcPts val="0"/>
              </a:spcAft>
              <a:buSzPts val="1530"/>
              <a:buChar char="•"/>
            </a:pPr>
            <a:r>
              <a:rPr lang="en" dirty="0"/>
              <a:t>Token Cohorts </a:t>
            </a:r>
            <a:endParaRPr dirty="0"/>
          </a:p>
          <a:p>
            <a:pPr marL="457200" lvl="0" indent="-325755" algn="l" rtl="0">
              <a:spcBef>
                <a:spcPts val="0"/>
              </a:spcBef>
              <a:spcAft>
                <a:spcPts val="0"/>
              </a:spcAft>
              <a:buSzPts val="1530"/>
              <a:buChar char="•"/>
            </a:pPr>
            <a:r>
              <a:rPr lang="en" dirty="0"/>
              <a:t>Token Length Analysis</a:t>
            </a:r>
            <a:endParaRPr dirty="0"/>
          </a:p>
          <a:p>
            <a:pPr marL="457200" lvl="0" indent="-325755" algn="l" rtl="0">
              <a:spcBef>
                <a:spcPts val="0"/>
              </a:spcBef>
              <a:spcAft>
                <a:spcPts val="0"/>
              </a:spcAft>
              <a:buSzPts val="1530"/>
              <a:buChar char="•"/>
            </a:pPr>
            <a:r>
              <a:rPr lang="en" dirty="0"/>
              <a:t>Token Propensity Analysis</a:t>
            </a:r>
            <a:endParaRPr dirty="0"/>
          </a:p>
          <a:p>
            <a:pPr marL="457200" lvl="0" indent="-325755" algn="l" rtl="0">
              <a:spcBef>
                <a:spcPts val="0"/>
              </a:spcBef>
              <a:spcAft>
                <a:spcPts val="0"/>
              </a:spcAft>
              <a:buSzPts val="1530"/>
              <a:buChar char="•"/>
            </a:pPr>
            <a:r>
              <a:rPr lang="en" dirty="0"/>
              <a:t>Conclusions</a:t>
            </a:r>
            <a:endParaRPr dirty="0"/>
          </a:p>
          <a:p>
            <a:pPr marL="457200" lvl="0" indent="-325755" algn="l" rtl="0">
              <a:spcBef>
                <a:spcPts val="0"/>
              </a:spcBef>
              <a:spcAft>
                <a:spcPts val="0"/>
              </a:spcAft>
              <a:buSzPts val="1530"/>
              <a:buChar char="•"/>
            </a:pPr>
            <a:r>
              <a:rPr lang="en" b="1" dirty="0"/>
              <a:t>Possible Explanations</a:t>
            </a:r>
          </a:p>
          <a:p>
            <a:pPr marL="131445" lvl="0" indent="0" algn="l" rtl="0">
              <a:spcBef>
                <a:spcPts val="0"/>
              </a:spcBef>
              <a:spcAft>
                <a:spcPts val="0"/>
              </a:spcAft>
              <a:buSzPts val="1530"/>
              <a:buNone/>
            </a:pPr>
            <a:endParaRPr b="1" dirty="0"/>
          </a:p>
        </p:txBody>
      </p:sp>
      <p:sp>
        <p:nvSpPr>
          <p:cNvPr id="132" name="Google Shape;132;p12"/>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3"/>
          <p:cNvSpPr txBox="1">
            <a:spLocks noGrp="1"/>
          </p:cNvSpPr>
          <p:nvPr>
            <p:ph type="title"/>
          </p:nvPr>
        </p:nvSpPr>
        <p:spPr>
          <a:xfrm>
            <a:off x="588450" y="1712425"/>
            <a:ext cx="8229600" cy="7431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
              <a:t>Study Corpus</a:t>
            </a:r>
            <a:endParaRPr/>
          </a:p>
        </p:txBody>
      </p:sp>
      <p:sp>
        <p:nvSpPr>
          <p:cNvPr id="138" name="Google Shape;138;p13"/>
          <p:cNvSpPr txBox="1">
            <a:spLocks noGrp="1"/>
          </p:cNvSpPr>
          <p:nvPr>
            <p:ph type="sldNum" idx="12"/>
          </p:nvPr>
        </p:nvSpPr>
        <p:spPr>
          <a:xfrm>
            <a:off x="8534400" y="-36384"/>
            <a:ext cx="495300" cy="24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Clarity">
  <a:themeElements>
    <a:clrScheme name="Steckley">
      <a:dk1>
        <a:srgbClr val="921F07"/>
      </a:dk1>
      <a:lt1>
        <a:srgbClr val="FFFFFF"/>
      </a:lt1>
      <a:dk2>
        <a:srgbClr val="333333"/>
      </a:dk2>
      <a:lt2>
        <a:srgbClr val="E5E5D3"/>
      </a:lt2>
      <a:accent1>
        <a:srgbClr val="A50916"/>
      </a:accent1>
      <a:accent2>
        <a:srgbClr val="9B6C34"/>
      </a:accent2>
      <a:accent3>
        <a:srgbClr val="736C5D"/>
      </a:accent3>
      <a:accent4>
        <a:srgbClr val="C9972B"/>
      </a:accent4>
      <a:accent5>
        <a:srgbClr val="C95F2B"/>
      </a:accent5>
      <a:accent6>
        <a:srgbClr val="8F7A05"/>
      </a:accent6>
      <a:hlink>
        <a:srgbClr val="933926"/>
      </a:hlink>
      <a:folHlink>
        <a:srgbClr val="9160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5656</TotalTime>
  <Words>3307</Words>
  <Application>Microsoft Macintosh PowerPoint</Application>
  <PresentationFormat>On-screen Show (16:9)</PresentationFormat>
  <Paragraphs>379</Paragraphs>
  <Slides>50</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Roboto</vt:lpstr>
      <vt:lpstr>Calibri</vt:lpstr>
      <vt:lpstr>Clarity</vt:lpstr>
      <vt:lpstr>Subtle Signs of Scribal Intent  in the Voynich Manuscript</vt:lpstr>
      <vt:lpstr>“An Elegant Enigma”</vt:lpstr>
      <vt:lpstr>Many Theories, Few Facts</vt:lpstr>
      <vt:lpstr>The Paramount Question</vt:lpstr>
      <vt:lpstr>Script Conformity to Drawings</vt:lpstr>
      <vt:lpstr>One Notable Exception</vt:lpstr>
      <vt:lpstr>What Did the Scribe(s) Intend?</vt:lpstr>
      <vt:lpstr>Present Study</vt:lpstr>
      <vt:lpstr>Study Corpus</vt:lpstr>
      <vt:lpstr>Transliterations</vt:lpstr>
      <vt:lpstr>Selected Content</vt:lpstr>
      <vt:lpstr>Selected Content</vt:lpstr>
      <vt:lpstr>Token Cohorts</vt:lpstr>
      <vt:lpstr>Mutually Exclusive Subject Cohorts </vt:lpstr>
      <vt:lpstr>Separate Token Cohorts</vt:lpstr>
      <vt:lpstr>Separate Token Cohorts</vt:lpstr>
      <vt:lpstr>Separate Token Cohorts</vt:lpstr>
      <vt:lpstr>Separate Token Cohorts</vt:lpstr>
      <vt:lpstr>Separate Token Cohorts</vt:lpstr>
      <vt:lpstr>Separate Token Cohorts</vt:lpstr>
      <vt:lpstr>Separate Token Cohorts</vt:lpstr>
      <vt:lpstr>Separate Token Cohorts</vt:lpstr>
      <vt:lpstr>Separate Token Cohorts</vt:lpstr>
      <vt:lpstr>Separate Token Cohorts</vt:lpstr>
      <vt:lpstr>Token Length Analysis</vt:lpstr>
      <vt:lpstr>Differences in Length Distributions</vt:lpstr>
      <vt:lpstr>Token Lengths</vt:lpstr>
      <vt:lpstr>Token Propensity Analysis</vt:lpstr>
      <vt:lpstr>Token Positional Propensities</vt:lpstr>
      <vt:lpstr>Numbers of Tokens with “Tilted” Propensities</vt:lpstr>
      <vt:lpstr>Catalog of Tilted Propensity Tokens</vt:lpstr>
      <vt:lpstr>Tilted Token Propensities</vt:lpstr>
      <vt:lpstr>Tilted Token Propensities</vt:lpstr>
      <vt:lpstr>Conclusions</vt:lpstr>
      <vt:lpstr>Conclusions</vt:lpstr>
      <vt:lpstr>Noteworthy Conclusion</vt:lpstr>
      <vt:lpstr>Possible Explanations</vt:lpstr>
      <vt:lpstr>Abbrevs. / Split Words?</vt:lpstr>
      <vt:lpstr>Abbreviations / Shorthand?</vt:lpstr>
      <vt:lpstr>Split Words</vt:lpstr>
      <vt:lpstr>Testing for Split-Words</vt:lpstr>
      <vt:lpstr>Compare to Split-Word Assumption</vt:lpstr>
      <vt:lpstr>Summary</vt:lpstr>
      <vt:lpstr>Summary</vt:lpstr>
      <vt:lpstr>Extra Slides</vt:lpstr>
      <vt:lpstr>Basic Cohort Statistics</vt:lpstr>
      <vt:lpstr>One-Tailed Binomial Test: Observed vs Expected Counts</vt:lpstr>
      <vt:lpstr>Bayes Factor: Comparative Strength of Evidence</vt:lpstr>
      <vt:lpstr>Bonferonni type corrections</vt:lpstr>
      <vt:lpstr>Prevalence vs Propensity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Andrew Steckley</cp:lastModifiedBy>
  <cp:revision>13</cp:revision>
  <dcterms:modified xsi:type="dcterms:W3CDTF">2024-07-13T16:55:33Z</dcterms:modified>
</cp:coreProperties>
</file>